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sldIdLst>
    <p:sldId id="256" r:id="rId5"/>
    <p:sldId id="257" r:id="rId6"/>
    <p:sldId id="276" r:id="rId7"/>
    <p:sldId id="278" r:id="rId8"/>
    <p:sldId id="279" r:id="rId9"/>
    <p:sldId id="280" r:id="rId10"/>
    <p:sldId id="281" r:id="rId11"/>
    <p:sldId id="277" r:id="rId12"/>
    <p:sldId id="294" r:id="rId13"/>
    <p:sldId id="295" r:id="rId14"/>
    <p:sldId id="296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60" r:id="rId23"/>
    <p:sldId id="297" r:id="rId24"/>
    <p:sldId id="290" r:id="rId25"/>
    <p:sldId id="291" r:id="rId26"/>
    <p:sldId id="292" r:id="rId27"/>
    <p:sldId id="299" r:id="rId28"/>
    <p:sldId id="301" r:id="rId29"/>
    <p:sldId id="298" r:id="rId30"/>
    <p:sldId id="293" r:id="rId31"/>
    <p:sldId id="300" r:id="rId32"/>
    <p:sldId id="302" r:id="rId33"/>
    <p:sldId id="304" r:id="rId34"/>
    <p:sldId id="305" r:id="rId35"/>
    <p:sldId id="306" r:id="rId36"/>
    <p:sldId id="307" r:id="rId37"/>
    <p:sldId id="308" r:id="rId38"/>
    <p:sldId id="310" r:id="rId39"/>
    <p:sldId id="312" r:id="rId40"/>
    <p:sldId id="315" r:id="rId41"/>
    <p:sldId id="309" r:id="rId42"/>
    <p:sldId id="313" r:id="rId43"/>
    <p:sldId id="314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8"/>
  </p:normalViewPr>
  <p:slideViewPr>
    <p:cSldViewPr snapToGrid="0">
      <p:cViewPr varScale="1">
        <p:scale>
          <a:sx n="80" d="100"/>
          <a:sy n="80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it.ly/47nm8e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ue3je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ue3jeH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40MqclM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FIM0718LjIWXagluzROrA-iBY9eeUt4w" TargetMode="External"/><Relationship Id="rId3" Type="http://schemas.openxmlformats.org/officeDocument/2006/relationships/hyperlink" Target="https://www.w3schools.com/css/default.asp" TargetMode="External"/><Relationship Id="rId7" Type="http://schemas.openxmlformats.org/officeDocument/2006/relationships/hyperlink" Target="https://www.youtube.com/playlist?list=PLFIM0718LjIUu4Ju9GUL5zpLcuq08TKYr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playlist?list=PLFIM0718LjIUBrbm6Gdh6k7ZUvPIAZm7p" TargetMode="External"/><Relationship Id="rId5" Type="http://schemas.openxmlformats.org/officeDocument/2006/relationships/hyperlink" Target="https://www.youtube.com/playlist?list=PLFIM0718LjIVuONHysfOK0ZtiqUWvrx4F" TargetMode="External"/><Relationship Id="rId10" Type="http://schemas.openxmlformats.org/officeDocument/2006/relationships/hyperlink" Target="https://github.com/zakialawi02/intro-webgis" TargetMode="External"/><Relationship Id="rId4" Type="http://schemas.openxmlformats.org/officeDocument/2006/relationships/hyperlink" Target="https://www.w3schools.com/js/default.asp" TargetMode="External"/><Relationship Id="rId9" Type="http://schemas.openxmlformats.org/officeDocument/2006/relationships/hyperlink" Target="https://www.youtube.com/playlist?list=PLFIM0718LjIWB3YRoQbQh82ZewAGtE2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slounge.com/section-1-a-quick-introduction-to-gis-and-webgi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leafletjs.com/examples/quick-star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fletjs.com/examples/quick-start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R4le0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bit.ly/3QJ9yP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G85se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World_Wide_Web" TargetMode="External"/><Relationship Id="rId2" Type="http://schemas.openxmlformats.org/officeDocument/2006/relationships/hyperlink" Target="https://www.techopedia.com/definition/5613/web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it.ly/3ura11i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leafletjs.com/examples/geojson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fletjs.com/examples/geojson/" TargetMode="External"/><Relationship Id="rId5" Type="http://schemas.openxmlformats.org/officeDocument/2006/relationships/hyperlink" Target="https://bit.ly/46rPxT3" TargetMode="Externa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t.ly/46rPxT3" TargetMode="Externa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hyperlink" Target="https://www.google.com/search?q=shp+to+geojson&amp;rlz=1C1YTUH_enID969ID969&amp;oq=shp+to+&amp;gs_lcrp=EgZjaHJvbWUqDggAEEUYJxg7GIAEGIoFMg4IABBFGCcYOxiABBiKBTIGCAEQRRhAMgYIAhBFGDkyBwgDEAAYgAQyBwgEEAAYgAQyBggFEEUYPDIGCAYQRRg8MgYIBxBFGDzSAQgyMTI0ajBqMagCALACAA&amp;sourceid=chrome&amp;ie=UTF-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bit.ly/3G63zz7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SOhiCh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w3schools.com/js/default.asp" TargetMode="External"/><Relationship Id="rId4" Type="http://schemas.openxmlformats.org/officeDocument/2006/relationships/hyperlink" Target="https://www.w3schools.com/css/default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868" y="1760538"/>
            <a:ext cx="6995432" cy="2306637"/>
          </a:xfrm>
        </p:spPr>
        <p:txBody>
          <a:bodyPr/>
          <a:lstStyle/>
          <a:p>
            <a:r>
              <a:rPr lang="en-US" sz="8800" dirty="0"/>
              <a:t>Introduction </a:t>
            </a:r>
            <a:r>
              <a:rPr lang="en-US" sz="8800" dirty="0" err="1"/>
              <a:t>WebGIS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874294"/>
            <a:ext cx="9500507" cy="492125"/>
          </a:xfrm>
        </p:spPr>
        <p:txBody>
          <a:bodyPr/>
          <a:lstStyle/>
          <a:p>
            <a:r>
              <a:rPr lang="en-US" sz="2800" dirty="0" err="1"/>
              <a:t>Webgis</a:t>
            </a:r>
            <a:r>
              <a:rPr lang="en-US" sz="2800" dirty="0"/>
              <a:t> with leaflet </a:t>
            </a:r>
            <a:r>
              <a:rPr lang="en-US" sz="2800" dirty="0" err="1"/>
              <a:t>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7" y="1214438"/>
            <a:ext cx="9779182" cy="4676775"/>
          </a:xfrm>
        </p:spPr>
        <p:txBody>
          <a:bodyPr/>
          <a:lstStyle/>
          <a:p>
            <a:r>
              <a:rPr lang="en-US" sz="2000" dirty="0"/>
              <a:t>4. </a:t>
            </a:r>
            <a:r>
              <a:rPr lang="en-US" sz="2000" dirty="0" err="1"/>
              <a:t>Coba</a:t>
            </a:r>
            <a:r>
              <a:rPr lang="en-US" sz="2000" dirty="0"/>
              <a:t> copy code </a:t>
            </a:r>
            <a:r>
              <a:rPr lang="en-US" sz="2000" dirty="0" err="1"/>
              <a:t>hmtl</a:t>
            </a:r>
            <a:r>
              <a:rPr lang="en-US" sz="2000" dirty="0"/>
              <a:t> </a:t>
            </a:r>
            <a:r>
              <a:rPr lang="en-US" sz="2000" dirty="0" err="1"/>
              <a:t>disini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https://bit.ly/47nm8em</a:t>
            </a:r>
            <a:r>
              <a:rPr lang="en-US" sz="2000" dirty="0"/>
              <a:t> ke index.html dan save (</a:t>
            </a:r>
            <a:r>
              <a:rPr lang="en-US" sz="2000" dirty="0" err="1"/>
              <a:t>ctrl+s</a:t>
            </a:r>
            <a:r>
              <a:rPr lang="en-US" sz="2000" dirty="0"/>
              <a:t>) .</a:t>
            </a:r>
          </a:p>
          <a:p>
            <a:r>
              <a:rPr lang="en-US" sz="2000" dirty="0"/>
              <a:t>5. Untuk preview </a:t>
            </a:r>
            <a:r>
              <a:rPr lang="en-US" sz="2000" dirty="0" err="1"/>
              <a:t>halaman</a:t>
            </a:r>
            <a:r>
              <a:rPr lang="en-US" sz="2000" dirty="0"/>
              <a:t> web, klik </a:t>
            </a:r>
            <a:r>
              <a:rPr lang="en-US" sz="2000" dirty="0" err="1"/>
              <a:t>kanan</a:t>
            </a:r>
            <a:r>
              <a:rPr lang="en-US" sz="2000" dirty="0"/>
              <a:t> index.html dan open with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DC4-F90A-33CB-4337-F9AD151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6" y="1994614"/>
            <a:ext cx="4514850" cy="4788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0D8EE9-AB81-2635-16BF-E5D43E2377A6}"/>
              </a:ext>
            </a:extLst>
          </p:cNvPr>
          <p:cNvSpPr/>
          <p:nvPr/>
        </p:nvSpPr>
        <p:spPr>
          <a:xfrm>
            <a:off x="1809750" y="6324600"/>
            <a:ext cx="2095500" cy="4199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5DE50-9126-16DB-ECC9-9F8C2F495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281" y="2933700"/>
            <a:ext cx="5207519" cy="31742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9AF6CFB-D167-79C6-6E37-02F84814955E}"/>
              </a:ext>
            </a:extLst>
          </p:cNvPr>
          <p:cNvSpPr/>
          <p:nvPr/>
        </p:nvSpPr>
        <p:spPr>
          <a:xfrm>
            <a:off x="6096000" y="4438650"/>
            <a:ext cx="44767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22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1395413"/>
            <a:ext cx="9779182" cy="4676775"/>
          </a:xfrm>
        </p:spPr>
        <p:txBody>
          <a:bodyPr/>
          <a:lstStyle/>
          <a:p>
            <a:r>
              <a:rPr lang="en-US" sz="2000" dirty="0"/>
              <a:t>6. Untuk </a:t>
            </a:r>
            <a:r>
              <a:rPr lang="en-US" sz="2000" dirty="0" err="1"/>
              <a:t>mempermudah</a:t>
            </a:r>
            <a:r>
              <a:rPr lang="en-US" sz="2000" dirty="0"/>
              <a:t> flow </a:t>
            </a:r>
            <a:r>
              <a:rPr lang="en-US" sz="2000" dirty="0" err="1"/>
              <a:t>kerja</a:t>
            </a:r>
            <a:r>
              <a:rPr lang="en-US" sz="2000" dirty="0"/>
              <a:t>, </a:t>
            </a:r>
            <a:r>
              <a:rPr lang="en-US" sz="2000" dirty="0" err="1"/>
              <a:t>coba</a:t>
            </a:r>
            <a:r>
              <a:rPr lang="en-US" sz="2000" dirty="0"/>
              <a:t> </a:t>
            </a:r>
            <a:r>
              <a:rPr lang="en-US" sz="2000" dirty="0" err="1"/>
              <a:t>intall</a:t>
            </a:r>
            <a:r>
              <a:rPr lang="en-US" sz="2000" dirty="0"/>
              <a:t> extension ini.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72E7301-1FFC-6073-6492-0BC05D01B92B}"/>
              </a:ext>
            </a:extLst>
          </p:cNvPr>
          <p:cNvSpPr txBox="1">
            <a:spLocks/>
          </p:cNvSpPr>
          <p:nvPr/>
        </p:nvSpPr>
        <p:spPr>
          <a:xfrm>
            <a:off x="1081767" y="1062039"/>
            <a:ext cx="7004957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(Optional)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6003C-EBD9-EF1B-E790-4F9A6170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17" y="1847849"/>
            <a:ext cx="2694256" cy="2133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4DBCAD-E562-74B7-28AB-093D185B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17" y="3981450"/>
            <a:ext cx="2694256" cy="694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B5C9B4-BE0D-9852-3B9D-4277BA7C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217" y="4664928"/>
            <a:ext cx="2694257" cy="62233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A9738FD-3ECD-301C-4789-4F24134B6E27}"/>
              </a:ext>
            </a:extLst>
          </p:cNvPr>
          <p:cNvGrpSpPr/>
          <p:nvPr/>
        </p:nvGrpSpPr>
        <p:grpSpPr>
          <a:xfrm>
            <a:off x="4254679" y="1847849"/>
            <a:ext cx="3433357" cy="2670012"/>
            <a:chOff x="4443818" y="1994916"/>
            <a:chExt cx="3433357" cy="26700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4142B4-2BE8-B15A-75A9-A420E79D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6952" y="2783572"/>
              <a:ext cx="2867259" cy="7819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E08F51-4D3D-3C5D-4909-26AA45BC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952" y="3956078"/>
              <a:ext cx="2867259" cy="708850"/>
            </a:xfrm>
            <a:prstGeom prst="rect">
              <a:avLst/>
            </a:prstGeom>
          </p:spPr>
        </p:pic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894E7FC7-08B6-246A-F5CE-DFD614E14735}"/>
                </a:ext>
              </a:extLst>
            </p:cNvPr>
            <p:cNvSpPr txBox="1">
              <a:spLocks/>
            </p:cNvSpPr>
            <p:nvPr/>
          </p:nvSpPr>
          <p:spPr>
            <a:xfrm>
              <a:off x="5582894" y="3563173"/>
              <a:ext cx="1070883" cy="4524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atau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Content Placeholder 6">
              <a:extLst>
                <a:ext uri="{FF2B5EF4-FFF2-40B4-BE49-F238E27FC236}">
                  <a16:creationId xmlns:a16="http://schemas.microsoft.com/office/drawing/2014/main" id="{A2298A55-516D-E8FB-8CAE-2851F63E137C}"/>
                </a:ext>
              </a:extLst>
            </p:cNvPr>
            <p:cNvSpPr txBox="1">
              <a:spLocks/>
            </p:cNvSpPr>
            <p:nvPr/>
          </p:nvSpPr>
          <p:spPr>
            <a:xfrm>
              <a:off x="4443818" y="1994916"/>
              <a:ext cx="3433357" cy="12439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Auto formatter,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fungsi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untuk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merapikan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code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secara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otomatis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Ketika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ctrl+s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(save)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21A9F7-B83C-9929-A8F0-32E777520046}"/>
              </a:ext>
            </a:extLst>
          </p:cNvPr>
          <p:cNvGrpSpPr/>
          <p:nvPr/>
        </p:nvGrpSpPr>
        <p:grpSpPr>
          <a:xfrm>
            <a:off x="7427593" y="2469818"/>
            <a:ext cx="4755299" cy="3511024"/>
            <a:chOff x="7427593" y="2469818"/>
            <a:chExt cx="4755299" cy="35110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03C180-8C5A-CE75-2FCA-D1CADA76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9917" y="3145034"/>
              <a:ext cx="4752975" cy="2835808"/>
            </a:xfrm>
            <a:prstGeom prst="rect">
              <a:avLst/>
            </a:prstGeom>
          </p:spPr>
        </p:pic>
        <p:sp>
          <p:nvSpPr>
            <p:cNvPr id="26" name="Content Placeholder 6">
              <a:extLst>
                <a:ext uri="{FF2B5EF4-FFF2-40B4-BE49-F238E27FC236}">
                  <a16:creationId xmlns:a16="http://schemas.microsoft.com/office/drawing/2014/main" id="{9D1E3B3C-5124-1D3A-B075-FF37F141E3DF}"/>
                </a:ext>
              </a:extLst>
            </p:cNvPr>
            <p:cNvSpPr txBox="1">
              <a:spLocks/>
            </p:cNvSpPr>
            <p:nvPr/>
          </p:nvSpPr>
          <p:spPr>
            <a:xfrm>
              <a:off x="7427593" y="2469818"/>
              <a:ext cx="3433357" cy="8016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Setting auto formatter-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nya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Pilih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kalian pakai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2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938214"/>
            <a:ext cx="7004957" cy="801688"/>
          </a:xfrm>
        </p:spPr>
        <p:txBody>
          <a:bodyPr/>
          <a:lstStyle/>
          <a:p>
            <a:r>
              <a:rPr lang="en-US" sz="2000" dirty="0"/>
              <a:t>Ini adalah </a:t>
            </a: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html.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5A3C0-9F2E-E225-FE77-CABC5FAB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271325"/>
            <a:ext cx="6481083" cy="3034186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B26E66-9704-A13F-DF3A-52E711D770ED}"/>
              </a:ext>
            </a:extLst>
          </p:cNvPr>
          <p:cNvSpPr txBox="1">
            <a:spLocks/>
          </p:cNvSpPr>
          <p:nvPr/>
        </p:nvSpPr>
        <p:spPr>
          <a:xfrm>
            <a:off x="7524750" y="1358527"/>
            <a:ext cx="4584247" cy="2610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Format file </a:t>
            </a:r>
            <a:r>
              <a:rPr lang="en-US" sz="2000" dirty="0" err="1"/>
              <a:t>yaitu</a:t>
            </a:r>
            <a:r>
              <a:rPr lang="en-US" sz="2000" dirty="0"/>
              <a:t> “.html”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Tag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pasangan</a:t>
            </a:r>
            <a:r>
              <a:rPr lang="en-US" sz="2000" dirty="0"/>
              <a:t> </a:t>
            </a:r>
            <a:r>
              <a:rPr lang="en-US" sz="2000" dirty="0" err="1"/>
              <a:t>pembuka</a:t>
            </a:r>
            <a:r>
              <a:rPr lang="en-US" sz="2000" dirty="0"/>
              <a:t> dan </a:t>
            </a:r>
            <a:r>
              <a:rPr lang="en-US" sz="2000" dirty="0" err="1"/>
              <a:t>penutup</a:t>
            </a:r>
            <a:r>
              <a:rPr lang="en-US" sz="2000" dirty="0"/>
              <a:t>*.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2D43D-A2B9-BA2E-86D9-13CF648C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99" y="2467223"/>
            <a:ext cx="2924638" cy="1173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ED43BA-B200-41E6-DAA7-C68479D32AA4}"/>
              </a:ext>
            </a:extLst>
          </p:cNvPr>
          <p:cNvSpPr txBox="1"/>
          <p:nvPr/>
        </p:nvSpPr>
        <p:spPr>
          <a:xfrm>
            <a:off x="7719638" y="3825437"/>
            <a:ext cx="4091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Tag berikut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punya tag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penutup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&lt;br&gt;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&lt;img&gt;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&lt;input&gt;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&lt;hr&gt;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&lt;meta&gt;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&lt;link&gt;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&lt;base&gt;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&lt;col&gt;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8AA113-DD06-C5BE-75E4-07E72A560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872" y="4485738"/>
            <a:ext cx="3552128" cy="837690"/>
          </a:xfrm>
          <a:prstGeom prst="rect">
            <a:avLst/>
          </a:prstGeom>
        </p:spPr>
      </p:pic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7CEEFF8C-AAE1-8229-9FD4-1E8A48FA4568}"/>
              </a:ext>
            </a:extLst>
          </p:cNvPr>
          <p:cNvSpPr txBox="1">
            <a:spLocks/>
          </p:cNvSpPr>
          <p:nvPr/>
        </p:nvSpPr>
        <p:spPr>
          <a:xfrm>
            <a:off x="1052543" y="4370003"/>
            <a:ext cx="6667096" cy="801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Letakkan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isi</a:t>
            </a:r>
            <a:r>
              <a:rPr lang="en-US" sz="2000" dirty="0"/>
              <a:t> web </a:t>
            </a:r>
            <a:r>
              <a:rPr lang="en-US" sz="2000" dirty="0" err="1"/>
              <a:t>halaman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dimunculkan</a:t>
            </a:r>
            <a:r>
              <a:rPr lang="en-US" sz="2000" dirty="0"/>
              <a:t> </a:t>
            </a:r>
            <a:r>
              <a:rPr lang="en-US" sz="2000" dirty="0" err="1"/>
              <a:t>dihalaman</a:t>
            </a:r>
            <a:r>
              <a:rPr lang="en-US" sz="2000" dirty="0"/>
              <a:t> di dalam tag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&lt;body&gt;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AE84109-6F7B-6DF0-B990-843B417C941E}"/>
              </a:ext>
            </a:extLst>
          </p:cNvPr>
          <p:cNvSpPr txBox="1">
            <a:spLocks/>
          </p:cNvSpPr>
          <p:nvPr/>
        </p:nvSpPr>
        <p:spPr>
          <a:xfrm>
            <a:off x="290559" y="87446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Kode berikut merupakan code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navbar menu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12386E5-9969-7CE4-BB3E-FAEDF65A3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5" t="18754" r="8464" b="35760"/>
          <a:stretch/>
        </p:blipFill>
        <p:spPr>
          <a:xfrm>
            <a:off x="290559" y="1309688"/>
            <a:ext cx="5544906" cy="4605337"/>
          </a:xfrm>
          <a:prstGeom prst="rect">
            <a:avLst/>
          </a:prstGeo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910B4F7-A814-D90A-8013-06E80F76D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5" t="64317" r="8464" b="10007"/>
          <a:stretch/>
        </p:blipFill>
        <p:spPr>
          <a:xfrm>
            <a:off x="5956377" y="3997073"/>
            <a:ext cx="6102334" cy="286092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202BB0DC-FDA7-620F-D4F4-E35DB01315CA}"/>
              </a:ext>
            </a:extLst>
          </p:cNvPr>
          <p:cNvSpPr/>
          <p:nvPr/>
        </p:nvSpPr>
        <p:spPr>
          <a:xfrm>
            <a:off x="2543175" y="1752600"/>
            <a:ext cx="809625" cy="2219325"/>
          </a:xfrm>
          <a:prstGeom prst="rightBrace">
            <a:avLst>
              <a:gd name="adj1" fmla="val 8333"/>
              <a:gd name="adj2" fmla="val 332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C26A4-AE39-8751-DDF9-BD376066043B}"/>
              </a:ext>
            </a:extLst>
          </p:cNvPr>
          <p:cNvSpPr txBox="1"/>
          <p:nvPr/>
        </p:nvSpPr>
        <p:spPr>
          <a:xfrm>
            <a:off x="3352800" y="2012692"/>
            <a:ext cx="2396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Untuk </a:t>
            </a:r>
            <a:r>
              <a:rPr lang="en-US" sz="1400" dirty="0" err="1">
                <a:solidFill>
                  <a:schemeClr val="bg1"/>
                </a:solidFill>
              </a:rPr>
              <a:t>inisiasi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css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masukkan</a:t>
            </a:r>
            <a:r>
              <a:rPr lang="en-US" sz="1400" dirty="0">
                <a:solidFill>
                  <a:schemeClr val="bg1"/>
                </a:solidFill>
              </a:rPr>
              <a:t> code </a:t>
            </a:r>
            <a:r>
              <a:rPr lang="en-US" sz="1400" dirty="0" err="1">
                <a:solidFill>
                  <a:schemeClr val="bg1"/>
                </a:solidFill>
              </a:rPr>
              <a:t>css</a:t>
            </a:r>
            <a:r>
              <a:rPr lang="en-US" sz="1400" dirty="0">
                <a:solidFill>
                  <a:schemeClr val="bg1"/>
                </a:solidFill>
              </a:rPr>
              <a:t> ke dalam tag </a:t>
            </a:r>
            <a:r>
              <a:rPr lang="en-US" sz="11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&lt;style&gt; </a:t>
            </a:r>
            <a:r>
              <a:rPr lang="en-US" sz="1400" dirty="0" err="1">
                <a:solidFill>
                  <a:schemeClr val="bg1"/>
                </a:solidFill>
              </a:rPr>
              <a:t>sebelum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&lt;/head&gt;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buat</a:t>
            </a:r>
            <a:r>
              <a:rPr lang="en-US" sz="1400" dirty="0">
                <a:solidFill>
                  <a:schemeClr val="bg1"/>
                </a:solidFill>
              </a:rPr>
              <a:t> di file </a:t>
            </a:r>
            <a:r>
              <a:rPr lang="en-US" sz="1400" dirty="0" err="1">
                <a:solidFill>
                  <a:schemeClr val="bg1"/>
                </a:solidFill>
              </a:rPr>
              <a:t>terpisah</a:t>
            </a:r>
            <a:r>
              <a:rPr lang="en-US" sz="1400" dirty="0">
                <a:solidFill>
                  <a:schemeClr val="bg1"/>
                </a:solidFill>
              </a:rPr>
              <a:t> dan </a:t>
            </a:r>
            <a:r>
              <a:rPr lang="en-US" sz="1400" dirty="0" err="1">
                <a:solidFill>
                  <a:schemeClr val="bg1"/>
                </a:solidFill>
              </a:rPr>
              <a:t>panggil</a:t>
            </a:r>
            <a:r>
              <a:rPr lang="en-US" sz="1400" dirty="0">
                <a:solidFill>
                  <a:schemeClr val="bg1"/>
                </a:solidFill>
              </a:rPr>
              <a:t> (seperti line 23).</a:t>
            </a:r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C5DF531-0DDE-F646-C7C9-A6B27FCAA88C}"/>
              </a:ext>
            </a:extLst>
          </p:cNvPr>
          <p:cNvSpPr txBox="1">
            <a:spLocks/>
          </p:cNvSpPr>
          <p:nvPr/>
        </p:nvSpPr>
        <p:spPr>
          <a:xfrm>
            <a:off x="5956377" y="1481895"/>
            <a:ext cx="6087352" cy="2490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Terlihat</a:t>
            </a:r>
            <a:r>
              <a:rPr lang="en-US" sz="2000" dirty="0"/>
              <a:t> pada </a:t>
            </a:r>
            <a:r>
              <a:rPr lang="en-US" sz="2000" dirty="0" err="1"/>
              <a:t>beberapa</a:t>
            </a:r>
            <a:r>
              <a:rPr lang="en-US" sz="2000" dirty="0"/>
              <a:t> tag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2000" dirty="0"/>
              <a:t> dan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sz="2000" dirty="0"/>
              <a:t>, </a:t>
            </a:r>
            <a:r>
              <a:rPr lang="en-US" sz="2000" dirty="0" err="1"/>
              <a:t>fungsinya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melabeli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pengelompokan</a:t>
            </a:r>
            <a:r>
              <a:rPr lang="en-US" sz="2000" dirty="0"/>
              <a:t> / </a:t>
            </a:r>
            <a:r>
              <a:rPr lang="en-US" sz="2000" dirty="0" err="1"/>
              <a:t>identifikasi</a:t>
            </a:r>
            <a:r>
              <a:rPr lang="en-US" sz="2000" dirty="0"/>
              <a:t> (</a:t>
            </a:r>
            <a:r>
              <a:rPr lang="en-US" sz="2000" dirty="0" err="1"/>
              <a:t>penamaan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boleh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spasi</a:t>
            </a:r>
            <a:r>
              <a:rPr lang="en-US" sz="2000" dirty="0"/>
              <a:t>) (</a:t>
            </a:r>
            <a:r>
              <a:rPr lang="en-US" sz="2000" dirty="0" err="1"/>
              <a:t>untuk</a:t>
            </a:r>
            <a:r>
              <a:rPr lang="en-US" sz="2000" dirty="0"/>
              <a:t> id </a:t>
            </a:r>
            <a:r>
              <a:rPr lang="en-US" sz="2000" dirty="0" err="1"/>
              <a:t>harus</a:t>
            </a:r>
            <a:r>
              <a:rPr lang="en-US" sz="2000" dirty="0"/>
              <a:t> unique).</a:t>
            </a:r>
          </a:p>
          <a:p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2000" dirty="0"/>
              <a:t> dan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memudahkan</a:t>
            </a:r>
            <a:r>
              <a:rPr lang="en-US" sz="2000" dirty="0"/>
              <a:t> Ketika </a:t>
            </a:r>
            <a:r>
              <a:rPr lang="en-US" sz="2000" dirty="0" err="1"/>
              <a:t>memanggil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di </a:t>
            </a:r>
            <a:r>
              <a:rPr lang="en-US" sz="2000" dirty="0" err="1"/>
              <a:t>css</a:t>
            </a:r>
            <a:r>
              <a:rPr lang="en-US" sz="2000" dirty="0"/>
              <a:t> dan </a:t>
            </a:r>
            <a:r>
              <a:rPr lang="en-US" sz="2000" dirty="0" err="1"/>
              <a:t>javascript</a:t>
            </a:r>
            <a:r>
              <a:rPr lang="en-US" sz="2000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8E4BED-CF29-175A-6272-606978CB1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41687" r="3125" b="32840"/>
          <a:stretch/>
        </p:blipFill>
        <p:spPr>
          <a:xfrm>
            <a:off x="794409" y="6042558"/>
            <a:ext cx="4537206" cy="69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8578F-31A8-D328-403E-9BE5274630F1}"/>
              </a:ext>
            </a:extLst>
          </p:cNvPr>
          <p:cNvSpPr txBox="1"/>
          <p:nvPr/>
        </p:nvSpPr>
        <p:spPr>
          <a:xfrm>
            <a:off x="7370716" y="283131"/>
            <a:ext cx="4440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en-US" dirty="0" err="1">
                <a:hlinkClick r:id="rId4"/>
              </a:rPr>
              <a:t>disini</a:t>
            </a:r>
            <a:r>
              <a:rPr lang="en-US" dirty="0">
                <a:hlinkClick r:id="rId4"/>
              </a:rPr>
              <a:t> </a:t>
            </a:r>
            <a:r>
              <a:rPr lang="id-ID" dirty="0">
                <a:hlinkClick r:id="rId4"/>
              </a:rPr>
              <a:t>https://bit.ly/3ue3jeH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386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3567339-20C4-520E-CE1C-46EE1A826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6" t="10001" r="8138" b="4999"/>
          <a:stretch/>
        </p:blipFill>
        <p:spPr>
          <a:xfrm>
            <a:off x="304799" y="787400"/>
            <a:ext cx="3752851" cy="582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8EB9D-1B25-86E8-1836-7843C4F3C5AB}"/>
              </a:ext>
            </a:extLst>
          </p:cNvPr>
          <p:cNvSpPr txBox="1"/>
          <p:nvPr/>
        </p:nvSpPr>
        <p:spPr>
          <a:xfrm>
            <a:off x="180975" y="6536809"/>
            <a:ext cx="419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Lihat</a:t>
            </a:r>
            <a:r>
              <a:rPr lang="en-US" dirty="0">
                <a:hlinkClick r:id="rId3"/>
              </a:rPr>
              <a:t> code </a:t>
            </a:r>
            <a:r>
              <a:rPr lang="en-US" dirty="0" err="1">
                <a:hlinkClick r:id="rId3"/>
              </a:rPr>
              <a:t>disini</a:t>
            </a:r>
            <a:r>
              <a:rPr lang="en-US" dirty="0">
                <a:hlinkClick r:id="rId3"/>
              </a:rPr>
              <a:t> </a:t>
            </a:r>
            <a:r>
              <a:rPr lang="id-ID" dirty="0">
                <a:hlinkClick r:id="rId3"/>
              </a:rPr>
              <a:t>https://bit.ly/3ue3jeH</a:t>
            </a:r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8DE66-D2BC-4DF8-B39C-EEFD6F2D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3084520"/>
            <a:ext cx="7905750" cy="3773480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FBD2907-3845-7E3F-6C73-42CED7A08A76}"/>
              </a:ext>
            </a:extLst>
          </p:cNvPr>
          <p:cNvSpPr txBox="1">
            <a:spLocks/>
          </p:cNvSpPr>
          <p:nvPr/>
        </p:nvSpPr>
        <p:spPr>
          <a:xfrm>
            <a:off x="4181474" y="2692791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Hasil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disamping</a:t>
            </a:r>
            <a:r>
              <a:rPr lang="en-US" sz="2000" dirty="0"/>
              <a:t> 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6AA947-9918-CF6F-D927-473C99E4A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5" r="78452" b="92696"/>
          <a:stretch/>
        </p:blipFill>
        <p:spPr>
          <a:xfrm>
            <a:off x="5124451" y="1374528"/>
            <a:ext cx="2790826" cy="5896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8A931-851C-B684-6FEB-58FD66D69592}"/>
              </a:ext>
            </a:extLst>
          </p:cNvPr>
          <p:cNvCxnSpPr/>
          <p:nvPr/>
        </p:nvCxnSpPr>
        <p:spPr>
          <a:xfrm>
            <a:off x="1743075" y="1505896"/>
            <a:ext cx="3810000" cy="8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44B8079-44D4-463B-8AC5-275F873A61F2}"/>
              </a:ext>
            </a:extLst>
          </p:cNvPr>
          <p:cNvSpPr/>
          <p:nvPr/>
        </p:nvSpPr>
        <p:spPr>
          <a:xfrm>
            <a:off x="2390775" y="3752850"/>
            <a:ext cx="762000" cy="2003329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7B21CA-11DF-E84E-18CA-0061F2BB13E4}"/>
              </a:ext>
            </a:extLst>
          </p:cNvPr>
          <p:cNvCxnSpPr>
            <a:cxnSpLocks/>
            <a:stCxn id="22" idx="1"/>
          </p:cNvCxnSpPr>
          <p:nvPr/>
        </p:nvCxnSpPr>
        <p:spPr>
          <a:xfrm flipV="1">
            <a:off x="3152775" y="4257675"/>
            <a:ext cx="1219200" cy="496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E51B-618F-82BA-6F13-C00AF041CD41}"/>
              </a:ext>
            </a:extLst>
          </p:cNvPr>
          <p:cNvSpPr/>
          <p:nvPr/>
        </p:nvSpPr>
        <p:spPr>
          <a:xfrm>
            <a:off x="4371975" y="3702050"/>
            <a:ext cx="7743825" cy="9290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BF93121-F21D-8931-1A9E-206A4FC24CFA}"/>
              </a:ext>
            </a:extLst>
          </p:cNvPr>
          <p:cNvSpPr/>
          <p:nvPr/>
        </p:nvSpPr>
        <p:spPr>
          <a:xfrm>
            <a:off x="1590675" y="5876925"/>
            <a:ext cx="152400" cy="276225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A77B02-6626-3550-86A5-FEF3C6B17C70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743075" y="4843817"/>
            <a:ext cx="2590800" cy="11356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0820B27-B40C-10A8-B7A6-30D8ECD44040}"/>
              </a:ext>
            </a:extLst>
          </p:cNvPr>
          <p:cNvSpPr/>
          <p:nvPr/>
        </p:nvSpPr>
        <p:spPr>
          <a:xfrm>
            <a:off x="4333875" y="4741284"/>
            <a:ext cx="7600951" cy="2050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4DC740-CF18-7529-2DFA-07EB5851EC4A}"/>
              </a:ext>
            </a:extLst>
          </p:cNvPr>
          <p:cNvSpPr/>
          <p:nvPr/>
        </p:nvSpPr>
        <p:spPr>
          <a:xfrm>
            <a:off x="714375" y="1790700"/>
            <a:ext cx="1514475" cy="12938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30F6E-7C78-359E-BED8-9C0C71326FF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228850" y="2437610"/>
            <a:ext cx="2266950" cy="15592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4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10244-6EED-1299-A50D-0AF444D9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153453"/>
            <a:ext cx="5799722" cy="556802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09634" y="79158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Ini adalah </a:t>
            </a:r>
            <a:r>
              <a:rPr lang="en-US" sz="2000" dirty="0" err="1"/>
              <a:t>penampilan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code </a:t>
            </a:r>
            <a:r>
              <a:rPr lang="en-US" sz="2000" dirty="0" err="1"/>
              <a:t>css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E249B-4CE3-CBF3-055E-B526B72E0447}"/>
              </a:ext>
            </a:extLst>
          </p:cNvPr>
          <p:cNvSpPr txBox="1">
            <a:spLocks/>
          </p:cNvSpPr>
          <p:nvPr/>
        </p:nvSpPr>
        <p:spPr>
          <a:xfrm>
            <a:off x="6604538" y="1300086"/>
            <a:ext cx="4584247" cy="4014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Format file </a:t>
            </a:r>
            <a:r>
              <a:rPr lang="en-US" sz="2000" dirty="0" err="1"/>
              <a:t>yaitu</a:t>
            </a:r>
            <a:r>
              <a:rPr lang="en-US" sz="2000" dirty="0"/>
              <a:t> “.</a:t>
            </a:r>
            <a:r>
              <a:rPr lang="en-US" sz="2000" dirty="0" err="1"/>
              <a:t>css</a:t>
            </a:r>
            <a:r>
              <a:rPr lang="en-US" sz="2000" dirty="0"/>
              <a:t>”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buat</a:t>
            </a:r>
            <a:r>
              <a:rPr lang="en-US" sz="2000" dirty="0"/>
              <a:t> dalam file </a:t>
            </a:r>
            <a:r>
              <a:rPr lang="en-US" sz="2000" dirty="0" err="1"/>
              <a:t>terpisah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html (external </a:t>
            </a:r>
            <a:r>
              <a:rPr lang="en-US" sz="2000" dirty="0" err="1"/>
              <a:t>css</a:t>
            </a:r>
            <a:r>
              <a:rPr lang="en-US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/>
              <a:t>File</a:t>
            </a:r>
            <a:r>
              <a:rPr lang="sv-SE" sz="2000" dirty="0"/>
              <a:t> </a:t>
            </a:r>
            <a:r>
              <a:rPr lang="sv-SE" sz="2000" dirty="0" err="1"/>
              <a:t>css</a:t>
            </a:r>
            <a:r>
              <a:rPr lang="sv-SE" sz="2000" dirty="0"/>
              <a:t> </a:t>
            </a:r>
            <a:r>
              <a:rPr lang="sv-SE" sz="2000" dirty="0" err="1"/>
              <a:t>tersebut</a:t>
            </a:r>
            <a:r>
              <a:rPr lang="sv-SE" sz="2000" dirty="0"/>
              <a:t> </a:t>
            </a:r>
            <a:r>
              <a:rPr lang="sv-SE" sz="2000" dirty="0" err="1"/>
              <a:t>kemudian</a:t>
            </a:r>
            <a:r>
              <a:rPr lang="sv-SE" sz="2000" dirty="0"/>
              <a:t> </a:t>
            </a:r>
            <a:r>
              <a:rPr lang="sv-SE" sz="2000" dirty="0" err="1"/>
              <a:t>ditautkan</a:t>
            </a:r>
            <a:r>
              <a:rPr lang="sv-SE" sz="2000" dirty="0"/>
              <a:t> </a:t>
            </a:r>
            <a:r>
              <a:rPr lang="sv-SE" sz="2000" dirty="0" err="1"/>
              <a:t>ke</a:t>
            </a:r>
            <a:r>
              <a:rPr lang="sv-SE" sz="2000" dirty="0"/>
              <a:t> </a:t>
            </a:r>
            <a:r>
              <a:rPr lang="sv-SE" sz="2000" dirty="0" err="1"/>
              <a:t>dalam</a:t>
            </a:r>
            <a:r>
              <a:rPr lang="sv-SE" sz="2000" dirty="0"/>
              <a:t> </a:t>
            </a:r>
            <a:r>
              <a:rPr lang="sv-SE" sz="2000" dirty="0" err="1"/>
              <a:t>dokumen</a:t>
            </a:r>
            <a:r>
              <a:rPr lang="sv-SE" sz="2000" dirty="0"/>
              <a:t> HTML </a:t>
            </a:r>
            <a:r>
              <a:rPr lang="sv-SE" sz="2000" dirty="0" err="1"/>
              <a:t>menggunakan</a:t>
            </a:r>
            <a:r>
              <a:rPr lang="sv-SE" sz="2000" dirty="0"/>
              <a:t> tag </a:t>
            </a:r>
            <a:r>
              <a:rPr lang="sv-SE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</a:t>
            </a:r>
            <a:r>
              <a:rPr lang="sv-SE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sv-SE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/>
              <a:t>Css</a:t>
            </a:r>
            <a:r>
              <a:rPr lang="sv-SE" sz="2000" dirty="0"/>
              <a:t> </a:t>
            </a:r>
            <a:r>
              <a:rPr lang="sv-SE" sz="2000" dirty="0" err="1"/>
              <a:t>dapat</a:t>
            </a:r>
            <a:r>
              <a:rPr lang="sv-SE" sz="2000" dirty="0"/>
              <a:t> </a:t>
            </a:r>
            <a:r>
              <a:rPr lang="sv-SE" sz="2000" dirty="0" err="1"/>
              <a:t>juga</a:t>
            </a:r>
            <a:r>
              <a:rPr lang="sv-SE" sz="2000" dirty="0"/>
              <a:t> </a:t>
            </a:r>
            <a:r>
              <a:rPr lang="sv-SE" sz="2000" dirty="0" err="1"/>
              <a:t>diterapkan</a:t>
            </a:r>
            <a:r>
              <a:rPr lang="sv-SE" sz="2000" dirty="0"/>
              <a:t> </a:t>
            </a:r>
            <a:r>
              <a:rPr lang="sv-SE" sz="2000" dirty="0" err="1"/>
              <a:t>langsung</a:t>
            </a:r>
            <a:r>
              <a:rPr lang="sv-SE" sz="2000" dirty="0"/>
              <a:t> </a:t>
            </a:r>
            <a:r>
              <a:rPr lang="sv-SE" sz="2000" dirty="0" err="1"/>
              <a:t>pada</a:t>
            </a:r>
            <a:r>
              <a:rPr lang="sv-SE" sz="2000" dirty="0"/>
              <a:t> </a:t>
            </a:r>
            <a:r>
              <a:rPr lang="sv-SE" sz="2000" dirty="0" err="1"/>
              <a:t>elemen</a:t>
            </a:r>
            <a:r>
              <a:rPr lang="sv-SE" sz="2000" dirty="0"/>
              <a:t> HTML </a:t>
            </a:r>
            <a:r>
              <a:rPr lang="sv-SE" sz="2000" dirty="0" err="1"/>
              <a:t>menggunakan</a:t>
            </a:r>
            <a:r>
              <a:rPr lang="sv-SE" sz="2000" dirty="0"/>
              <a:t> </a:t>
            </a:r>
            <a:r>
              <a:rPr lang="sv-SE" sz="2000" dirty="0" err="1"/>
              <a:t>atribut</a:t>
            </a:r>
            <a:r>
              <a:rPr lang="sv-SE" sz="2000" dirty="0"/>
              <a:t> style (</a:t>
            </a:r>
            <a:r>
              <a:rPr lang="sv-SE" sz="2000" dirty="0" err="1"/>
              <a:t>inline</a:t>
            </a:r>
            <a:r>
              <a:rPr lang="sv-SE" sz="2000" dirty="0"/>
              <a:t> </a:t>
            </a:r>
            <a:r>
              <a:rPr lang="sv-SE" sz="2000" dirty="0" err="1"/>
              <a:t>css</a:t>
            </a:r>
            <a:r>
              <a:rPr lang="sv-SE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3759E2C-6FD5-A727-3720-8F9078B05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6" t="44970" r="24682" b="53055"/>
          <a:stretch/>
        </p:blipFill>
        <p:spPr>
          <a:xfrm>
            <a:off x="6826605" y="3219449"/>
            <a:ext cx="5051070" cy="225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17561-79DB-53DA-9690-5FB96916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06" y="4471463"/>
            <a:ext cx="5279670" cy="6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0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816548-5F3D-56AE-B1AB-E7FF69E21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88"/>
          <a:stretch/>
        </p:blipFill>
        <p:spPr>
          <a:xfrm>
            <a:off x="184687" y="3292475"/>
            <a:ext cx="5205645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E249B-4CE3-CBF3-055E-B526B72E0447}"/>
              </a:ext>
            </a:extLst>
          </p:cNvPr>
          <p:cNvSpPr txBox="1">
            <a:spLocks/>
          </p:cNvSpPr>
          <p:nvPr/>
        </p:nvSpPr>
        <p:spPr>
          <a:xfrm>
            <a:off x="4219018" y="1136840"/>
            <a:ext cx="7673437" cy="5584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Selektor</a:t>
            </a:r>
            <a:r>
              <a:rPr lang="en-US" sz="2000" dirty="0"/>
              <a:t>: </a:t>
            </a:r>
            <a:r>
              <a:rPr lang="en-US" sz="2000" dirty="0" err="1"/>
              <a:t>Memilih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sekelompok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diberi</a:t>
            </a:r>
            <a:r>
              <a:rPr lang="en-US" sz="2000" dirty="0"/>
              <a:t> </a:t>
            </a:r>
            <a:r>
              <a:rPr lang="en-US" sz="2000" dirty="0" err="1"/>
              <a:t>gaya</a:t>
            </a:r>
            <a:r>
              <a:rPr lang="en-US" sz="2000" dirty="0"/>
              <a:t>. </a:t>
            </a:r>
            <a:r>
              <a:rPr lang="en-US" sz="2000" dirty="0" err="1"/>
              <a:t>Contoh</a:t>
            </a:r>
            <a:r>
              <a:rPr lang="en-US" sz="2000" dirty="0"/>
              <a:t>: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body</a:t>
            </a:r>
            <a:r>
              <a:rPr lang="en-US" sz="2000" dirty="0"/>
              <a:t>,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2000" dirty="0"/>
              <a:t>, .</a:t>
            </a:r>
            <a:r>
              <a:rPr lang="en-US" sz="2000" dirty="0" err="1"/>
              <a:t>kelas</a:t>
            </a:r>
            <a:r>
              <a:rPr lang="en-US" sz="2000" dirty="0"/>
              <a:t>, #logo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5240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Properti</a:t>
            </a:r>
            <a:r>
              <a:rPr lang="en-US" sz="2000" dirty="0"/>
              <a:t>: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atribut-atribut</a:t>
            </a:r>
            <a:r>
              <a:rPr lang="en-US" sz="2000" dirty="0"/>
              <a:t> yang ingin </a:t>
            </a:r>
            <a:r>
              <a:rPr lang="en-US" sz="2000" dirty="0" err="1"/>
              <a:t>diubah</a:t>
            </a:r>
            <a:r>
              <a:rPr lang="en-US" sz="2000" dirty="0"/>
              <a:t> (seperti </a:t>
            </a:r>
            <a:r>
              <a:rPr lang="en-US" sz="2000" dirty="0" err="1"/>
              <a:t>warna</a:t>
            </a:r>
            <a:r>
              <a:rPr lang="en-US" sz="2000" dirty="0"/>
              <a:t>, </a:t>
            </a:r>
            <a:r>
              <a:rPr lang="en-US" sz="2000" dirty="0" err="1"/>
              <a:t>ukuran</a:t>
            </a:r>
            <a:r>
              <a:rPr lang="en-US" sz="2000" dirty="0"/>
              <a:t>, margin, </a:t>
            </a:r>
            <a:r>
              <a:rPr lang="en-US" sz="2000" dirty="0" err="1"/>
              <a:t>dsb</a:t>
            </a:r>
            <a:r>
              <a:rPr lang="en-US" sz="2000" dirty="0"/>
              <a:t>.). </a:t>
            </a:r>
            <a:r>
              <a:rPr lang="en-US" sz="2000" dirty="0" err="1"/>
              <a:t>Contoh</a:t>
            </a:r>
            <a:r>
              <a:rPr lang="en-US" sz="2000" dirty="0"/>
              <a:t>: color, font-size, margin, padding, position, </a:t>
            </a:r>
            <a:r>
              <a:rPr lang="en-US" sz="2000" dirty="0" err="1"/>
              <a:t>dsb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A42838-17B0-2B77-A9A0-3A4C11ED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4" y="1027286"/>
            <a:ext cx="3082387" cy="21169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406B29-0652-981F-E56D-A9A9BA7E0468}"/>
              </a:ext>
            </a:extLst>
          </p:cNvPr>
          <p:cNvCxnSpPr/>
          <p:nvPr/>
        </p:nvCxnSpPr>
        <p:spPr>
          <a:xfrm flipH="1">
            <a:off x="6426646" y="1769357"/>
            <a:ext cx="66675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FF1E1-36E9-9394-C01F-6775C3CB3660}"/>
              </a:ext>
            </a:extLst>
          </p:cNvPr>
          <p:cNvSpPr txBox="1"/>
          <p:nvPr/>
        </p:nvSpPr>
        <p:spPr>
          <a:xfrm>
            <a:off x="4493809" y="1998702"/>
            <a:ext cx="193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body</a:t>
            </a:r>
            <a:endParaRPr lang="id-ID" sz="1600" dirty="0">
              <a:solidFill>
                <a:srgbClr val="FF000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09E57F-80B0-E75E-38CA-F5F715DDA964}"/>
              </a:ext>
            </a:extLst>
          </p:cNvPr>
          <p:cNvCxnSpPr/>
          <p:nvPr/>
        </p:nvCxnSpPr>
        <p:spPr>
          <a:xfrm flipH="1">
            <a:off x="6449653" y="1769357"/>
            <a:ext cx="1228725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005AB6-E1C7-9039-237A-4279A55156FD}"/>
              </a:ext>
            </a:extLst>
          </p:cNvPr>
          <p:cNvSpPr txBox="1"/>
          <p:nvPr/>
        </p:nvSpPr>
        <p:spPr>
          <a:xfrm>
            <a:off x="4821616" y="2346691"/>
            <a:ext cx="16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endParaRPr lang="id-ID" sz="1600" dirty="0">
              <a:solidFill>
                <a:srgbClr val="FF000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DC0861-2CEB-2B35-39AA-5784EF03FB73}"/>
              </a:ext>
            </a:extLst>
          </p:cNvPr>
          <p:cNvCxnSpPr/>
          <p:nvPr/>
        </p:nvCxnSpPr>
        <p:spPr>
          <a:xfrm flipH="1">
            <a:off x="7582161" y="1757407"/>
            <a:ext cx="70485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A0D5-390D-CBB2-C308-A95094628568}"/>
              </a:ext>
            </a:extLst>
          </p:cNvPr>
          <p:cNvSpPr txBox="1"/>
          <p:nvPr/>
        </p:nvSpPr>
        <p:spPr>
          <a:xfrm>
            <a:off x="6296659" y="2554711"/>
            <a:ext cx="23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memiliki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atribut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“</a:t>
            </a:r>
            <a:r>
              <a:rPr lang="en-US" dirty="0" err="1">
                <a:solidFill>
                  <a:srgbClr val="FF0000"/>
                </a:solidFill>
              </a:rPr>
              <a:t>kelas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DEE1A4-CCC4-C2C1-1726-081D6F5965D5}"/>
              </a:ext>
            </a:extLst>
          </p:cNvPr>
          <p:cNvCxnSpPr/>
          <p:nvPr/>
        </p:nvCxnSpPr>
        <p:spPr>
          <a:xfrm>
            <a:off x="9073400" y="1757407"/>
            <a:ext cx="219075" cy="7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EB3CF0-130E-79A6-4B85-504D233C0959}"/>
              </a:ext>
            </a:extLst>
          </p:cNvPr>
          <p:cNvSpPr txBox="1"/>
          <p:nvPr/>
        </p:nvSpPr>
        <p:spPr>
          <a:xfrm>
            <a:off x="8709037" y="2521046"/>
            <a:ext cx="2326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memiliki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atribut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dirty="0">
                <a:solidFill>
                  <a:srgbClr val="FF0000"/>
                </a:solidFill>
              </a:rPr>
              <a:t> “logo”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923F40C4-0905-E9EB-06C0-01B158DB0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" t="41687" r="3125" b="32840"/>
          <a:stretch/>
        </p:blipFill>
        <p:spPr>
          <a:xfrm>
            <a:off x="6637476" y="3676296"/>
            <a:ext cx="4537206" cy="6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10244-6EED-1299-A50D-0AF444D9C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79" r="47117"/>
          <a:stretch/>
        </p:blipFill>
        <p:spPr>
          <a:xfrm>
            <a:off x="576309" y="3839345"/>
            <a:ext cx="3214641" cy="138435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38621" y="3086603"/>
            <a:ext cx="44004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Lalu </a:t>
            </a:r>
            <a:r>
              <a:rPr lang="en-US" sz="2000" dirty="0" err="1"/>
              <a:t>bagaimana</a:t>
            </a:r>
            <a:r>
              <a:rPr lang="en-US" sz="2000" dirty="0"/>
              <a:t> dengan </a:t>
            </a:r>
            <a:r>
              <a:rPr lang="en-US" sz="2000" dirty="0" err="1"/>
              <a:t>kenampkan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css</a:t>
            </a:r>
            <a:r>
              <a:rPr lang="en-US" sz="2000" dirty="0"/>
              <a:t> ini?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2C0BF26-349F-C12D-0B17-3D56224E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9" y="949582"/>
            <a:ext cx="2881236" cy="197883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2E6B581-23FF-97B1-35CC-2E7AF4849EE4}"/>
              </a:ext>
            </a:extLst>
          </p:cNvPr>
          <p:cNvSpPr txBox="1">
            <a:spLocks/>
          </p:cNvSpPr>
          <p:nvPr/>
        </p:nvSpPr>
        <p:spPr>
          <a:xfrm>
            <a:off x="419286" y="5203573"/>
            <a:ext cx="5181508" cy="1067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anatomynya</a:t>
            </a:r>
            <a:r>
              <a:rPr lang="en-US" sz="1800" dirty="0"/>
              <a:t> </a:t>
            </a:r>
            <a:r>
              <a:rPr lang="en-US" sz="1800" dirty="0" err="1"/>
              <a:t>tetap</a:t>
            </a:r>
            <a:r>
              <a:rPr lang="en-US" sz="1800" dirty="0"/>
              <a:t> </a:t>
            </a:r>
            <a:r>
              <a:rPr lang="en-US" sz="1800" dirty="0" err="1"/>
              <a:t>memenuhi</a:t>
            </a:r>
            <a:r>
              <a:rPr lang="en-US" sz="1800" dirty="0"/>
              <a:t>, </a:t>
            </a:r>
            <a:r>
              <a:rPr lang="en-US" sz="1800" dirty="0" err="1"/>
              <a:t>Cuma</a:t>
            </a:r>
            <a:r>
              <a:rPr lang="en-US" sz="1800" dirty="0"/>
              <a:t> selector-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memanggil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yang </a:t>
            </a:r>
            <a:r>
              <a:rPr lang="en-US" sz="1800" dirty="0" err="1"/>
              <a:t>terbungkus</a:t>
            </a:r>
            <a:r>
              <a:rPr lang="en-US" sz="1800" dirty="0"/>
              <a:t> </a:t>
            </a:r>
            <a:r>
              <a:rPr lang="en-US" sz="1800" dirty="0" err="1"/>
              <a:t>didalam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B775C-86A4-CE44-ED90-D94C2C222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944" y="62615"/>
            <a:ext cx="4600482" cy="36772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EC708-AD96-33C0-25F5-E9FDDBF9D73E}"/>
              </a:ext>
            </a:extLst>
          </p:cNvPr>
          <p:cNvCxnSpPr/>
          <p:nvPr/>
        </p:nvCxnSpPr>
        <p:spPr>
          <a:xfrm>
            <a:off x="5553075" y="650126"/>
            <a:ext cx="0" cy="60713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B6EEA1C-0EDF-905D-14B8-16C2B7A551F9}"/>
              </a:ext>
            </a:extLst>
          </p:cNvPr>
          <p:cNvSpPr txBox="1">
            <a:spLocks/>
          </p:cNvSpPr>
          <p:nvPr/>
        </p:nvSpPr>
        <p:spPr>
          <a:xfrm>
            <a:off x="5657944" y="3813807"/>
            <a:ext cx="5476873" cy="425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Cara </a:t>
            </a:r>
            <a:r>
              <a:rPr lang="en-US" sz="1600" dirty="0" err="1"/>
              <a:t>memahaminya</a:t>
            </a:r>
            <a:r>
              <a:rPr lang="en-US" sz="1600" dirty="0"/>
              <a:t> </a:t>
            </a:r>
            <a:r>
              <a:rPr lang="en-US" sz="1600" dirty="0" err="1"/>
              <a:t>kurang</a:t>
            </a:r>
            <a:r>
              <a:rPr lang="en-US" sz="1600" dirty="0"/>
              <a:t> lebih seperti ini..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6837D1-97A9-9A30-BF69-F7819D27338F}"/>
              </a:ext>
            </a:extLst>
          </p:cNvPr>
          <p:cNvSpPr/>
          <p:nvPr/>
        </p:nvSpPr>
        <p:spPr>
          <a:xfrm>
            <a:off x="6343650" y="136525"/>
            <a:ext cx="3181350" cy="132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D50C035-1BB6-66FA-EC8C-D0F127E0AF10}"/>
              </a:ext>
            </a:extLst>
          </p:cNvPr>
          <p:cNvSpPr txBox="1">
            <a:spLocks/>
          </p:cNvSpPr>
          <p:nvPr/>
        </p:nvSpPr>
        <p:spPr>
          <a:xfrm>
            <a:off x="5657944" y="4234172"/>
            <a:ext cx="5476873" cy="920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CSS </a:t>
            </a:r>
            <a:r>
              <a:rPr lang="en-US" sz="1600" dirty="0" err="1"/>
              <a:t>tolong</a:t>
            </a:r>
            <a:r>
              <a:rPr lang="en-US" sz="1600" dirty="0"/>
              <a:t> </a:t>
            </a:r>
            <a:r>
              <a:rPr lang="en-US" sz="1600" dirty="0" err="1"/>
              <a:t>pilih</a:t>
            </a:r>
            <a:r>
              <a:rPr lang="en-US" sz="1600" dirty="0"/>
              <a:t> </a:t>
            </a:r>
            <a:r>
              <a:rPr lang="en-US" sz="1600" dirty="0" err="1"/>
              <a:t>elemen</a:t>
            </a:r>
            <a:r>
              <a:rPr lang="en-US" sz="1600" dirty="0"/>
              <a:t> dengan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1600" dirty="0"/>
              <a:t> yang berada </a:t>
            </a:r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name-logo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/>
              <a:t>dan berada </a:t>
            </a:r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nav-logo </a:t>
            </a:r>
            <a:r>
              <a:rPr lang="en-US" sz="1600" dirty="0" err="1">
                <a:latin typeface="+mj-lt"/>
              </a:rPr>
              <a:t>untuk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diterapkan</a:t>
            </a:r>
            <a:r>
              <a:rPr lang="en-US" sz="1600" dirty="0">
                <a:latin typeface="+mj-lt"/>
              </a:rPr>
              <a:t> style declaration berikut.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6E0EED-5CE7-1D4A-731D-B30041F9AB65}"/>
              </a:ext>
            </a:extLst>
          </p:cNvPr>
          <p:cNvSpPr txBox="1"/>
          <p:nvPr/>
        </p:nvSpPr>
        <p:spPr>
          <a:xfrm>
            <a:off x="5657944" y="5644257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CSS </a:t>
            </a:r>
            <a:r>
              <a:rPr lang="en-US" sz="1600" dirty="0" err="1">
                <a:latin typeface="+mj-lt"/>
              </a:rPr>
              <a:t>tolong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nav-logo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lalu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name-logo </a:t>
            </a:r>
            <a:r>
              <a:rPr lang="en-US" sz="1600" dirty="0" err="1">
                <a:latin typeface="+mj-lt"/>
              </a:rPr>
              <a:t>didalamnya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lalu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didalamnya</a:t>
            </a:r>
            <a:r>
              <a:rPr lang="en-US" sz="1600" dirty="0">
                <a:latin typeface="+mj-lt"/>
              </a:rPr>
              <a:t>, dan </a:t>
            </a:r>
            <a:r>
              <a:rPr lang="en-US" sz="1600" dirty="0" err="1">
                <a:latin typeface="+mj-lt"/>
              </a:rPr>
              <a:t>terapkan</a:t>
            </a:r>
            <a:r>
              <a:rPr lang="en-US" sz="1600" dirty="0">
                <a:latin typeface="+mj-lt"/>
              </a:rPr>
              <a:t> style declaration </a:t>
            </a:r>
            <a:r>
              <a:rPr lang="en-US" sz="1600" dirty="0" err="1">
                <a:latin typeface="+mj-lt"/>
              </a:rPr>
              <a:t>tersebut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terhadap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itu.</a:t>
            </a:r>
            <a:endParaRPr lang="en-US" sz="16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4704AD8C-6CC9-5AD0-2A17-1D64F85169B3}"/>
              </a:ext>
            </a:extLst>
          </p:cNvPr>
          <p:cNvSpPr txBox="1">
            <a:spLocks/>
          </p:cNvSpPr>
          <p:nvPr/>
        </p:nvSpPr>
        <p:spPr>
          <a:xfrm>
            <a:off x="371567" y="6042606"/>
            <a:ext cx="5181508" cy="85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Hal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berguna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misal</a:t>
            </a:r>
            <a:r>
              <a:rPr lang="en-US" sz="1800" dirty="0"/>
              <a:t> punya </a:t>
            </a:r>
            <a:r>
              <a:rPr lang="en-US" sz="1800" dirty="0" err="1"/>
              <a:t>banyak</a:t>
            </a:r>
            <a:r>
              <a:rPr lang="en-US" sz="1800" dirty="0"/>
              <a:t> tag h1, </a:t>
            </a:r>
            <a:r>
              <a:rPr lang="en-US" sz="1800" dirty="0" err="1"/>
              <a:t>sedangkan</a:t>
            </a:r>
            <a:r>
              <a:rPr lang="en-US" sz="1800" dirty="0"/>
              <a:t> kalian ingin styling h1 yang </a:t>
            </a:r>
            <a:r>
              <a:rPr lang="en-US" sz="1800" dirty="0" err="1"/>
              <a:t>ada</a:t>
            </a:r>
            <a:r>
              <a:rPr lang="en-US" sz="1800" dirty="0"/>
              <a:t> di navbar </a:t>
            </a:r>
            <a:r>
              <a:rPr lang="en-US" sz="1800" dirty="0" err="1"/>
              <a:t>saja</a:t>
            </a:r>
            <a:r>
              <a:rPr lang="en-US" sz="1800" dirty="0"/>
              <a:t>. 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D6E58-6CA4-EC12-4639-E18FB671A17E}"/>
              </a:ext>
            </a:extLst>
          </p:cNvPr>
          <p:cNvSpPr txBox="1"/>
          <p:nvPr/>
        </p:nvSpPr>
        <p:spPr>
          <a:xfrm>
            <a:off x="6195648" y="5154274"/>
            <a:ext cx="2605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Atau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begini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bacanya</a:t>
            </a:r>
            <a:endParaRPr lang="en-US" sz="16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0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09634" y="79158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Ini adalah </a:t>
            </a:r>
            <a:r>
              <a:rPr lang="en-US" sz="2000" dirty="0" err="1"/>
              <a:t>penampilan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code </a:t>
            </a:r>
            <a:r>
              <a:rPr lang="en-US" sz="2000" dirty="0" err="1"/>
              <a:t>css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DB266-AAC9-CA54-7CE2-18778A04E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6" t="7917" r="9795" b="14722"/>
          <a:stretch/>
        </p:blipFill>
        <p:spPr>
          <a:xfrm>
            <a:off x="509634" y="1300085"/>
            <a:ext cx="4584247" cy="5444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D245A-6AE0-B736-411E-0BF4C137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66" y="4812547"/>
            <a:ext cx="2362405" cy="1242168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122ACACC-5805-B3E9-2202-783320395577}"/>
              </a:ext>
            </a:extLst>
          </p:cNvPr>
          <p:cNvSpPr/>
          <p:nvPr/>
        </p:nvSpPr>
        <p:spPr>
          <a:xfrm>
            <a:off x="2952750" y="1809750"/>
            <a:ext cx="485775" cy="1219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7D51B9-DBB9-C763-59D3-CD726C9253BF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flipV="1">
            <a:off x="3438525" y="1500488"/>
            <a:ext cx="2432458" cy="91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C6139DE-05A8-E0D0-1952-5FE6575BAD33}"/>
              </a:ext>
            </a:extLst>
          </p:cNvPr>
          <p:cNvSpPr txBox="1">
            <a:spLocks/>
          </p:cNvSpPr>
          <p:nvPr/>
        </p:nvSpPr>
        <p:spPr>
          <a:xfrm>
            <a:off x="5971358" y="1809751"/>
            <a:ext cx="5811383" cy="2359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declaration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seringkali</a:t>
            </a:r>
            <a:r>
              <a:rPr lang="en-US" sz="1800" dirty="0"/>
              <a:t> </a:t>
            </a:r>
            <a:r>
              <a:rPr lang="en-US" sz="1800" dirty="0" err="1"/>
              <a:t>disebut</a:t>
            </a:r>
            <a:r>
              <a:rPr lang="en-US" sz="1800" dirty="0"/>
              <a:t> sebagai "reset" </a:t>
            </a:r>
            <a:r>
              <a:rPr lang="en-US" sz="1800" dirty="0" err="1"/>
              <a:t>atau</a:t>
            </a:r>
            <a:r>
              <a:rPr lang="en-US" sz="1800" dirty="0"/>
              <a:t> "normalization" CSS, dan </a:t>
            </a:r>
            <a:r>
              <a:rPr lang="en-US" sz="1800" dirty="0" err="1"/>
              <a:t>tujuannya</a:t>
            </a:r>
            <a:r>
              <a:rPr lang="en-US" sz="1800" dirty="0"/>
              <a:t> adalah </a:t>
            </a:r>
            <a:r>
              <a:rPr lang="en-US" sz="1800" dirty="0" err="1"/>
              <a:t>menciptakan</a:t>
            </a:r>
            <a:r>
              <a:rPr lang="en-US" sz="1800" dirty="0"/>
              <a:t> </a:t>
            </a:r>
            <a:r>
              <a:rPr lang="en-US" sz="1800" dirty="0" err="1"/>
              <a:t>dasar</a:t>
            </a:r>
            <a:r>
              <a:rPr lang="en-US" sz="1800" dirty="0"/>
              <a:t> yang </a:t>
            </a:r>
            <a:r>
              <a:rPr lang="en-US" sz="1800" dirty="0" err="1"/>
              <a:t>seragam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styling di </a:t>
            </a:r>
            <a:r>
              <a:rPr lang="en-US" sz="1800" dirty="0" err="1"/>
              <a:t>berbagai</a:t>
            </a:r>
            <a:r>
              <a:rPr lang="en-US" sz="1800" dirty="0"/>
              <a:t> browser. </a:t>
            </a:r>
            <a:r>
              <a:rPr lang="en-US" sz="1800" dirty="0" err="1"/>
              <a:t>Beberapa</a:t>
            </a:r>
            <a:r>
              <a:rPr lang="en-US" sz="1800" dirty="0"/>
              <a:t> browser </a:t>
            </a:r>
            <a:r>
              <a:rPr lang="en-US" sz="1800" dirty="0" err="1"/>
              <a:t>memiliki</a:t>
            </a:r>
            <a:r>
              <a:rPr lang="en-US" sz="1800" dirty="0"/>
              <a:t> margin dan padding </a:t>
            </a:r>
            <a:r>
              <a:rPr lang="en-US" sz="1800" dirty="0" err="1"/>
              <a:t>bawaan</a:t>
            </a:r>
            <a:r>
              <a:rPr lang="en-US" sz="1800" dirty="0"/>
              <a:t> yang </a:t>
            </a:r>
            <a:r>
              <a:rPr lang="en-US" sz="1800" dirty="0" err="1"/>
              <a:t>berbeda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, dan </a:t>
            </a:r>
            <a:r>
              <a:rPr lang="en-US" sz="1800" dirty="0" err="1"/>
              <a:t>pernyataan</a:t>
            </a:r>
            <a:r>
              <a:rPr lang="en-US" sz="1800" dirty="0"/>
              <a:t> ini membantu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memastikan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web </a:t>
            </a:r>
            <a:r>
              <a:rPr lang="en-US" sz="1800" dirty="0" err="1"/>
              <a:t>dimulai</a:t>
            </a:r>
            <a:r>
              <a:rPr lang="en-US" sz="1800" dirty="0"/>
              <a:t> dengan </a:t>
            </a:r>
            <a:r>
              <a:rPr lang="en-US" sz="1800" dirty="0" err="1"/>
              <a:t>dasar</a:t>
            </a:r>
            <a:r>
              <a:rPr lang="en-US" sz="1800" dirty="0"/>
              <a:t> yang </a:t>
            </a:r>
            <a:r>
              <a:rPr lang="en-US" sz="1800" dirty="0" err="1"/>
              <a:t>seragam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gaya</a:t>
            </a:r>
            <a:r>
              <a:rPr lang="en-US" sz="1800" dirty="0"/>
              <a:t> </a:t>
            </a:r>
            <a:r>
              <a:rPr lang="en-US" sz="1800" dirty="0" err="1"/>
              <a:t>tambahan</a:t>
            </a:r>
            <a:r>
              <a:rPr lang="en-US" sz="1800" dirty="0"/>
              <a:t> </a:t>
            </a:r>
            <a:r>
              <a:rPr lang="en-US" sz="1800" dirty="0" err="1"/>
              <a:t>diterapkan</a:t>
            </a:r>
            <a:r>
              <a:rPr lang="en-US" sz="1800" dirty="0"/>
              <a:t>.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C0A7B01-9AC0-58C9-15F0-65759F86C360}"/>
              </a:ext>
            </a:extLst>
          </p:cNvPr>
          <p:cNvSpPr txBox="1">
            <a:spLocks/>
          </p:cNvSpPr>
          <p:nvPr/>
        </p:nvSpPr>
        <p:spPr>
          <a:xfrm>
            <a:off x="5870983" y="1045834"/>
            <a:ext cx="5811383" cy="909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Kode </a:t>
            </a:r>
            <a:r>
              <a:rPr lang="en-US" sz="1800" dirty="0" err="1"/>
              <a:t>css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diterapkan</a:t>
            </a:r>
            <a:r>
              <a:rPr lang="en-US" sz="1800" dirty="0"/>
              <a:t> ke </a:t>
            </a:r>
            <a:r>
              <a:rPr lang="en-US" sz="1800" dirty="0" err="1"/>
              <a:t>keseluruhan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root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70007696-3295-AB9E-043F-BBF7EC3D90BB}"/>
              </a:ext>
            </a:extLst>
          </p:cNvPr>
          <p:cNvSpPr txBox="1">
            <a:spLocks/>
          </p:cNvSpPr>
          <p:nvPr/>
        </p:nvSpPr>
        <p:spPr>
          <a:xfrm>
            <a:off x="5971358" y="4357893"/>
            <a:ext cx="5811383" cy="909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Setidaknya</a:t>
            </a:r>
            <a:r>
              <a:rPr lang="en-US" sz="1800" dirty="0"/>
              <a:t> </a:t>
            </a:r>
            <a:r>
              <a:rPr lang="en-US" sz="1800" dirty="0" err="1"/>
              <a:t>mencakup</a:t>
            </a:r>
            <a:r>
              <a:rPr lang="en-US" sz="1800" dirty="0"/>
              <a:t> ini sudah </a:t>
            </a:r>
            <a:r>
              <a:rPr lang="en-US" sz="1800" dirty="0" err="1"/>
              <a:t>cukup</a:t>
            </a:r>
            <a:r>
              <a:rPr lang="en-US" sz="1800" dirty="0"/>
              <a:t>↓↓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83051A-5F84-BEC7-3EA3-47473E4F55CE}"/>
              </a:ext>
            </a:extLst>
          </p:cNvPr>
          <p:cNvSpPr txBox="1"/>
          <p:nvPr/>
        </p:nvSpPr>
        <p:spPr>
          <a:xfrm>
            <a:off x="5499508" y="6509369"/>
            <a:ext cx="59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final </a:t>
            </a:r>
            <a:r>
              <a:rPr lang="en-US" dirty="0" err="1"/>
              <a:t>untuk</a:t>
            </a:r>
            <a:r>
              <a:rPr lang="en-US" dirty="0"/>
              <a:t> nav menu </a:t>
            </a:r>
            <a:r>
              <a:rPr lang="id-ID" dirty="0">
                <a:hlinkClick r:id="rId4"/>
              </a:rPr>
              <a:t>https://bit.ly/40MqclM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5511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190226"/>
            <a:ext cx="9779183" cy="995363"/>
          </a:xfrm>
        </p:spPr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448B23-75E1-A129-2313-CBA2DF1FC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385253"/>
            <a:ext cx="10308229" cy="3366813"/>
          </a:xfrm>
        </p:spPr>
        <p:txBody>
          <a:bodyPr/>
          <a:lstStyle/>
          <a:p>
            <a:r>
              <a:rPr lang="en-US" sz="1600" dirty="0"/>
              <a:t>HTML (</a:t>
            </a:r>
            <a:r>
              <a:rPr lang="en-US" sz="1600" dirty="0" err="1"/>
              <a:t>bacaan</a:t>
            </a:r>
            <a:r>
              <a:rPr lang="en-US" sz="1600" dirty="0"/>
              <a:t>) = </a:t>
            </a:r>
            <a:r>
              <a:rPr lang="en-US" sz="1600" dirty="0">
                <a:hlinkClick r:id="rId2"/>
              </a:rPr>
              <a:t>https://www.w3schools.com/html/default.asp</a:t>
            </a:r>
            <a:r>
              <a:rPr lang="en-US" sz="1600" dirty="0"/>
              <a:t> </a:t>
            </a:r>
          </a:p>
          <a:p>
            <a:r>
              <a:rPr lang="en-US" sz="1600" dirty="0"/>
              <a:t>CSS (</a:t>
            </a:r>
            <a:r>
              <a:rPr lang="en-US" sz="1600" dirty="0" err="1"/>
              <a:t>bacaan</a:t>
            </a:r>
            <a:r>
              <a:rPr lang="en-US" sz="1600" dirty="0"/>
              <a:t>)  = </a:t>
            </a:r>
            <a:r>
              <a:rPr lang="en-US" sz="1600" dirty="0">
                <a:hlinkClick r:id="rId3"/>
              </a:rPr>
              <a:t>https://www.w3schools.com/css/default.asp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Javascript</a:t>
            </a:r>
            <a:r>
              <a:rPr lang="en-US" sz="1600" dirty="0"/>
              <a:t> (</a:t>
            </a:r>
            <a:r>
              <a:rPr lang="en-US" sz="1600" dirty="0" err="1"/>
              <a:t>bacaan</a:t>
            </a:r>
            <a:r>
              <a:rPr lang="en-US" sz="1600" dirty="0"/>
              <a:t>)  = </a:t>
            </a:r>
            <a:r>
              <a:rPr lang="en-US" sz="1600" dirty="0">
                <a:hlinkClick r:id="rId4"/>
              </a:rPr>
              <a:t>https://www.w3schools.com/js/default.asp</a:t>
            </a:r>
            <a:endParaRPr lang="en-US" sz="1600" dirty="0"/>
          </a:p>
          <a:p>
            <a:r>
              <a:rPr lang="en-US" sz="1600" dirty="0"/>
              <a:t>HTML (video) = </a:t>
            </a:r>
            <a:r>
              <a:rPr lang="en-US" sz="1600" dirty="0">
                <a:hlinkClick r:id="rId5"/>
              </a:rPr>
              <a:t>https://www.youtube.com/playlist?list=PLFIM0718LjIVuONHysfOK0ZtiqUWvrx4F</a:t>
            </a:r>
            <a:r>
              <a:rPr lang="en-US" sz="1600" dirty="0"/>
              <a:t> </a:t>
            </a:r>
          </a:p>
          <a:p>
            <a:r>
              <a:rPr lang="en-US" sz="1600" dirty="0"/>
              <a:t>CSS (video)  = </a:t>
            </a:r>
            <a:r>
              <a:rPr lang="en-US" sz="1600" dirty="0">
                <a:hlinkClick r:id="rId6"/>
              </a:rPr>
              <a:t>https://www.youtube.com/playlist?list=PLFIM0718LjIUBrbm6Gdh6k7ZUvPIAZm7p</a:t>
            </a:r>
            <a:r>
              <a:rPr lang="en-US" sz="1600" dirty="0"/>
              <a:t> &amp; (</a:t>
            </a:r>
            <a:r>
              <a:rPr lang="en-US" sz="1600" dirty="0" err="1"/>
              <a:t>lanjutan</a:t>
            </a:r>
            <a:r>
              <a:rPr lang="en-US" sz="1600" dirty="0"/>
              <a:t>) </a:t>
            </a:r>
            <a:r>
              <a:rPr lang="en-US" sz="1600" dirty="0">
                <a:hlinkClick r:id="rId7"/>
              </a:rPr>
              <a:t>https://www.youtube.com/playlist?list=PLFIM0718LjIUu4Ju9GUL5zpLcuq08TKYr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Javascript</a:t>
            </a:r>
            <a:r>
              <a:rPr lang="en-US" sz="1600" dirty="0"/>
              <a:t> (video)  = </a:t>
            </a:r>
            <a:r>
              <a:rPr lang="en-US" sz="1600" dirty="0">
                <a:hlinkClick r:id="rId8"/>
              </a:rPr>
              <a:t>https://www.youtube.com/playlist?list=PLFIM0718LjIWXagluzROrA-iBY9eeUt4w</a:t>
            </a:r>
            <a:r>
              <a:rPr lang="en-US" sz="1600" dirty="0"/>
              <a:t> &amp; (</a:t>
            </a:r>
            <a:r>
              <a:rPr lang="en-US" sz="1600" dirty="0" err="1"/>
              <a:t>lanjutan</a:t>
            </a:r>
            <a:r>
              <a:rPr lang="en-US" sz="1600" dirty="0"/>
              <a:t>) </a:t>
            </a:r>
            <a:r>
              <a:rPr lang="en-US" sz="1600" dirty="0">
                <a:hlinkClick r:id="rId9"/>
              </a:rPr>
              <a:t>https://www.youtube.com/playlist?list=PLFIM0718LjIWB3YRoQbQh82ZewAGtE2-3</a:t>
            </a:r>
            <a:r>
              <a:rPr lang="en-US" sz="1600" dirty="0"/>
              <a:t> </a:t>
            </a:r>
            <a:endParaRPr lang="id-ID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Semua</a:t>
            </a:r>
            <a:r>
              <a:rPr lang="en-US" sz="1600" dirty="0"/>
              <a:t> code per sub </a:t>
            </a:r>
            <a:r>
              <a:rPr lang="en-US" sz="1600" dirty="0" err="1"/>
              <a:t>bagian</a:t>
            </a:r>
            <a:r>
              <a:rPr lang="en-US" sz="1600" dirty="0"/>
              <a:t> pada </a:t>
            </a:r>
            <a:r>
              <a:rPr lang="en-US" sz="1600"/>
              <a:t>Bahasa ppt ini </a:t>
            </a:r>
            <a:r>
              <a:rPr lang="en-US" sz="1600" dirty="0" err="1"/>
              <a:t>ada</a:t>
            </a:r>
            <a:r>
              <a:rPr lang="en-US" sz="1600" dirty="0"/>
              <a:t> di </a:t>
            </a:r>
            <a:r>
              <a:rPr lang="en-US" sz="1600" dirty="0" err="1"/>
              <a:t>github</a:t>
            </a:r>
            <a:r>
              <a:rPr lang="en-US" sz="1600" dirty="0"/>
              <a:t> </a:t>
            </a:r>
            <a:r>
              <a:rPr lang="en-US" sz="1600" dirty="0">
                <a:hlinkClick r:id="rId10"/>
              </a:rPr>
              <a:t>https://github.com/zakialawi02/intro-webgis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WebGIS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adalah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perangkat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lunak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komputer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dan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konfigurasi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perangkat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keras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yang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memungkinkan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berbagi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peta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data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spasial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dan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operasi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pemrosesan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geografis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melalui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jaringan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milik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sendiri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dan di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luar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jaringan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menggunakan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protokol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komunikasi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web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umum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seperti HTTP (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Dragićević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2004).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Mengutip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dari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  <a:hlinkClick r:id="rId2"/>
              </a:rPr>
              <a:t>gislounge.com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id-ID" sz="2400" b="0" i="0" dirty="0">
                <a:solidFill>
                  <a:srgbClr val="3A3A3A"/>
                </a:solidFill>
                <a:effectLst/>
                <a:latin typeface="-apple-system"/>
              </a:rPr>
              <a:t>WebGIS adalah bentuk lanjutan dari Sistem Informasi Geografis yang tersedia di platform web.</a:t>
            </a:r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Secara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sederhana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b="1" dirty="0" err="1">
                <a:solidFill>
                  <a:srgbClr val="3A3A3A"/>
                </a:solidFill>
                <a:latin typeface="-apple-system"/>
              </a:rPr>
              <a:t>webgis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mencakup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menjadi dua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bidang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ilmu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yaitu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web/website [</a:t>
            </a:r>
            <a:r>
              <a:rPr lang="id-ID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Pemrograman WEB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/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Rekayasa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 Web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] dan GIS [</a:t>
            </a:r>
            <a:r>
              <a:rPr lang="en-US" sz="1600" dirty="0">
                <a:solidFill>
                  <a:srgbClr val="666666"/>
                </a:solidFill>
                <a:latin typeface="poppins" panose="00000500000000000000" pitchFamily="2" charset="0"/>
              </a:rPr>
              <a:t>Geographic Information Systems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].</a:t>
            </a:r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9910716" cy="514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Leaflet adalah library </a:t>
            </a:r>
            <a:r>
              <a:rPr lang="en-US" sz="2000" dirty="0" err="1"/>
              <a:t>javascript</a:t>
            </a:r>
            <a:r>
              <a:rPr lang="en-US" sz="2000" dirty="0"/>
              <a:t> open source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web.</a:t>
            </a:r>
          </a:p>
          <a:p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Sumber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&amp;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dokumentasi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baca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di 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  <a:hlinkClick r:id="rId2"/>
              </a:rPr>
              <a:t>https://leafletjs.com/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Ada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banyak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tools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membuat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system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pemetaan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berbasis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web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yaitu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: leaflet,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openlayer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mapbox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dsb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</a:t>
            </a:r>
          </a:p>
          <a:p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Leaflet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dirancang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dengan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filosofi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"keep it simple". Pustaka ini memberikan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fungsi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dasar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diperlukan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interaktif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tanpa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membebani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pengguna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dengan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kompleks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Ini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membuatnya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mudah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dipahami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diimplementasikan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terutama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pengembang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pemula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</a:t>
            </a:r>
          </a:p>
          <a:p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OpenLayers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di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sisi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lain,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memiliki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banyak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bawaan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dirancang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menangani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skenario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kompleks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Ini dapat menjadi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pilihan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baik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jika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proyek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Anda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memerlukan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kontrol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sangat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mendalam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berbagai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GIS.</a:t>
            </a:r>
          </a:p>
        </p:txBody>
      </p:sp>
    </p:spTree>
    <p:extLst>
      <p:ext uri="{BB962C8B-B14F-4D97-AF65-F5344CB8AC3E}">
        <p14:creationId xmlns:p14="http://schemas.microsoft.com/office/powerpoint/2010/main" val="113950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0B98CC41-578C-6D76-FD15-32B1E6BF0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25371" r="42634" b="54869"/>
          <a:stretch/>
        </p:blipFill>
        <p:spPr>
          <a:xfrm>
            <a:off x="7295421" y="2520950"/>
            <a:ext cx="5320319" cy="1355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10160816" cy="618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Leaflet adalah library </a:t>
            </a:r>
            <a:r>
              <a:rPr lang="en-US" sz="2000" dirty="0" err="1"/>
              <a:t>javascript</a:t>
            </a:r>
            <a:r>
              <a:rPr lang="en-US" sz="2000" dirty="0"/>
              <a:t> open source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web.</a:t>
            </a:r>
          </a:p>
          <a:p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Sumber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&amp;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dokumentasi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baca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di 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  <a:hlinkClick r:id="rId3"/>
              </a:rPr>
              <a:t>https://leafletjs.com/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FEAC490-5047-13EF-03A2-B3C278267784}"/>
              </a:ext>
            </a:extLst>
          </p:cNvPr>
          <p:cNvSpPr txBox="1">
            <a:spLocks/>
          </p:cNvSpPr>
          <p:nvPr/>
        </p:nvSpPr>
        <p:spPr>
          <a:xfrm>
            <a:off x="700134" y="2167439"/>
            <a:ext cx="11120391" cy="4242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Bagaimana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cara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pakainya</a:t>
            </a:r>
            <a:r>
              <a:rPr lang="en-US" sz="2000" dirty="0">
                <a:latin typeface="+mj-lt"/>
              </a:rPr>
              <a:t>?  (</a:t>
            </a:r>
            <a:r>
              <a:rPr lang="en-US" sz="2000" dirty="0">
                <a:latin typeface="+mj-lt"/>
                <a:hlinkClick r:id="rId4"/>
              </a:rPr>
              <a:t>https://leafletjs.com/examples/quick-start/</a:t>
            </a:r>
            <a:r>
              <a:rPr lang="en-US" sz="2000" dirty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Inisiasi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</a:t>
            </a:r>
          </a:p>
          <a:p>
            <a:pPr marL="819150" indent="-457200"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Copy code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css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javascrip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 ke file project</a:t>
            </a:r>
          </a:p>
          <a:p>
            <a:pPr marL="819150" indent="-457200">
              <a:buAutoNum type="arabicPeriod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Buat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elemen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div dengan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atribut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id (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misal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) “map”</a:t>
            </a:r>
          </a:p>
          <a:p>
            <a:pPr marL="819150" indent="-457200"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Set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ukuran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elemen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id=“map” 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.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Misal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↓</a:t>
            </a:r>
          </a:p>
          <a:p>
            <a:pPr marL="819150" indent="-457200">
              <a:buAutoNum type="arabicPeriod"/>
            </a:pPr>
            <a:endParaRPr lang="en-US" sz="20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819150" indent="-457200">
              <a:buAutoNum type="arabicPeriod"/>
            </a:pPr>
            <a:endParaRPr lang="en-US" sz="20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819150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Set view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sebelumnya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buat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tag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&lt;script&gt;</a:t>
            </a:r>
          </a:p>
          <a:p>
            <a:pPr marL="803275"/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Dipaling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bawah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sebelum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&lt;/body&gt;</a:t>
            </a:r>
          </a:p>
          <a:p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A8C34-DCF0-2369-EE5A-5CD3C569F0B5}"/>
              </a:ext>
            </a:extLst>
          </p:cNvPr>
          <p:cNvSpPr txBox="1"/>
          <p:nvPr/>
        </p:nvSpPr>
        <p:spPr>
          <a:xfrm>
            <a:off x="7633834" y="3077211"/>
            <a:ext cx="2464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Letakkan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css</a:t>
            </a:r>
            <a:r>
              <a:rPr lang="en-US" sz="1050" dirty="0">
                <a:solidFill>
                  <a:schemeClr val="bg1"/>
                </a:solidFill>
              </a:rPr>
              <a:t> &amp; </a:t>
            </a:r>
            <a:r>
              <a:rPr lang="en-US" sz="1050" dirty="0" err="1">
                <a:solidFill>
                  <a:schemeClr val="bg1"/>
                </a:solidFill>
              </a:rPr>
              <a:t>js</a:t>
            </a:r>
            <a:r>
              <a:rPr lang="en-US" sz="1050" dirty="0">
                <a:solidFill>
                  <a:schemeClr val="bg1"/>
                </a:solidFill>
              </a:rPr>
              <a:t> leaflet </a:t>
            </a:r>
            <a:r>
              <a:rPr lang="en-US" sz="1050" dirty="0" err="1">
                <a:solidFill>
                  <a:schemeClr val="bg1"/>
                </a:solidFill>
              </a:rPr>
              <a:t>diatas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css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kita</a:t>
            </a:r>
            <a:endParaRPr lang="id-ID" sz="1050" dirty="0">
              <a:solidFill>
                <a:schemeClr val="bg1"/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51B71E5-1905-3747-610A-0C0ED591E37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>
            <a:off x="7633834" y="2980701"/>
            <a:ext cx="50936" cy="223469"/>
          </a:xfrm>
          <a:prstGeom prst="curvedConnector4">
            <a:avLst>
              <a:gd name="adj1" fmla="val -448798"/>
              <a:gd name="adj2" fmla="val 78406"/>
            </a:avLst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7C82337-5091-608E-31DD-DBF298817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681" y="4130015"/>
            <a:ext cx="1625424" cy="718210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D750B7B-D0CB-0C7F-2E0B-A36213B4C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73604" r="42634" b="11389"/>
          <a:stretch/>
        </p:blipFill>
        <p:spPr>
          <a:xfrm>
            <a:off x="7295421" y="4076142"/>
            <a:ext cx="5320319" cy="10291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0FAADB-957B-C321-C0DC-6EBD6857C9DB}"/>
              </a:ext>
            </a:extLst>
          </p:cNvPr>
          <p:cNvSpPr txBox="1"/>
          <p:nvPr/>
        </p:nvSpPr>
        <p:spPr>
          <a:xfrm>
            <a:off x="8792750" y="4487205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Buat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elemen</a:t>
            </a:r>
            <a:r>
              <a:rPr lang="en-US" sz="1050" dirty="0">
                <a:solidFill>
                  <a:schemeClr val="bg1"/>
                </a:solidFill>
              </a:rPr>
              <a:t> map</a:t>
            </a:r>
            <a:endParaRPr lang="id-ID" sz="105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803987-85BE-C1E8-6953-FAB433313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47660"/>
            <a:ext cx="6095996" cy="1473815"/>
          </a:xfrm>
          <a:prstGeom prst="rect">
            <a:avLst/>
          </a:prstGeom>
        </p:spPr>
      </p:pic>
      <p:sp>
        <p:nvSpPr>
          <p:cNvPr id="31" name="Left Brace 30">
            <a:extLst>
              <a:ext uri="{FF2B5EF4-FFF2-40B4-BE49-F238E27FC236}">
                <a16:creationId xmlns:a16="http://schemas.microsoft.com/office/drawing/2014/main" id="{909314F4-F1D5-2FF2-8266-661A51810D9F}"/>
              </a:ext>
            </a:extLst>
          </p:cNvPr>
          <p:cNvSpPr/>
          <p:nvPr/>
        </p:nvSpPr>
        <p:spPr>
          <a:xfrm>
            <a:off x="5852159" y="5527040"/>
            <a:ext cx="742105" cy="103577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C260E1-B1D8-7BE5-884B-C03A3DDC5120}"/>
              </a:ext>
            </a:extLst>
          </p:cNvPr>
          <p:cNvSpPr txBox="1"/>
          <p:nvPr/>
        </p:nvSpPr>
        <p:spPr>
          <a:xfrm>
            <a:off x="2139104" y="5840240"/>
            <a:ext cx="443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Semua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kodingan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terkait</a:t>
            </a:r>
            <a:r>
              <a:rPr lang="en-US" dirty="0">
                <a:solidFill>
                  <a:srgbClr val="FF0000"/>
                </a:solidFill>
              </a:rPr>
              <a:t> leaflet </a:t>
            </a:r>
            <a:r>
              <a:rPr lang="en-US" dirty="0" err="1">
                <a:solidFill>
                  <a:srgbClr val="FF0000"/>
                </a:solidFill>
              </a:rPr>
              <a:t>akan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dilakukan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didalam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sini</a:t>
            </a: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1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FEAC490-5047-13EF-03A2-B3C278267784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11120391" cy="4242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Bagaimana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cara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pakainya</a:t>
            </a:r>
            <a:r>
              <a:rPr lang="en-US" sz="2000" dirty="0">
                <a:latin typeface="+mj-lt"/>
              </a:rPr>
              <a:t>?  (</a:t>
            </a:r>
            <a:r>
              <a:rPr lang="en-US" sz="2000" dirty="0">
                <a:latin typeface="+mj-lt"/>
                <a:hlinkClick r:id="rId2"/>
              </a:rPr>
              <a:t>https://leafletjs.com/examples/quick-start/</a:t>
            </a:r>
            <a:r>
              <a:rPr lang="en-US" sz="2000" dirty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Inisiasi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</a:t>
            </a: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4. Set view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dengan code ini.</a:t>
            </a: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Setelah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itu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tambahkan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ini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dibaris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bawahnya</a:t>
            </a: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58EBD-EF66-36AB-D699-B9C8DE15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17" y="2009747"/>
            <a:ext cx="6811326" cy="4001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C433C8-3859-67C3-80DC-BC553CAF8A4C}"/>
              </a:ext>
            </a:extLst>
          </p:cNvPr>
          <p:cNvCxnSpPr>
            <a:cxnSpLocks/>
          </p:cNvCxnSpPr>
          <p:nvPr/>
        </p:nvCxnSpPr>
        <p:spPr>
          <a:xfrm flipH="1">
            <a:off x="5466080" y="2316480"/>
            <a:ext cx="142240" cy="670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6E7AB8-C94C-7160-0024-D0536CBC0CD2}"/>
              </a:ext>
            </a:extLst>
          </p:cNvPr>
          <p:cNvCxnSpPr/>
          <p:nvPr/>
        </p:nvCxnSpPr>
        <p:spPr>
          <a:xfrm>
            <a:off x="6553200" y="2316480"/>
            <a:ext cx="172720" cy="568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D04E8-A333-F342-D69E-3498C1B94A37}"/>
              </a:ext>
            </a:extLst>
          </p:cNvPr>
          <p:cNvCxnSpPr>
            <a:cxnSpLocks/>
          </p:cNvCxnSpPr>
          <p:nvPr/>
        </p:nvCxnSpPr>
        <p:spPr>
          <a:xfrm>
            <a:off x="7355840" y="2257905"/>
            <a:ext cx="449103" cy="686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7663EC-A139-6BBF-D5E3-B9A1DA1A1EDA}"/>
              </a:ext>
            </a:extLst>
          </p:cNvPr>
          <p:cNvSpPr txBox="1"/>
          <p:nvPr/>
        </p:nvSpPr>
        <p:spPr>
          <a:xfrm>
            <a:off x="7580391" y="2874989"/>
            <a:ext cx="16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Zoom. Max=20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56097-4D2C-AF4E-B3ED-54BB9C8340CE}"/>
              </a:ext>
            </a:extLst>
          </p:cNvPr>
          <p:cNvSpPr txBox="1"/>
          <p:nvPr/>
        </p:nvSpPr>
        <p:spPr>
          <a:xfrm>
            <a:off x="4874963" y="2924441"/>
            <a:ext cx="101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Latitude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72BAD-EEE7-9AE4-DB6E-515666C58A36}"/>
              </a:ext>
            </a:extLst>
          </p:cNvPr>
          <p:cNvSpPr txBox="1"/>
          <p:nvPr/>
        </p:nvSpPr>
        <p:spPr>
          <a:xfrm>
            <a:off x="6238240" y="2885440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Longitude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D946C-35E3-8BC5-01DA-F64BEFEEAB89}"/>
              </a:ext>
            </a:extLst>
          </p:cNvPr>
          <p:cNvCxnSpPr/>
          <p:nvPr/>
        </p:nvCxnSpPr>
        <p:spPr>
          <a:xfrm flipH="1">
            <a:off x="3129280" y="2316480"/>
            <a:ext cx="406400" cy="792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077BE2-5C85-65FF-EE1B-2C71D3AFE393}"/>
              </a:ext>
            </a:extLst>
          </p:cNvPr>
          <p:cNvSpPr txBox="1"/>
          <p:nvPr/>
        </p:nvSpPr>
        <p:spPr>
          <a:xfrm>
            <a:off x="2226602" y="3059655"/>
            <a:ext cx="22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Memanggil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dengan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id=“map”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B5A01C-1853-FE3A-3570-E6501E29E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17" y="4218938"/>
            <a:ext cx="9643903" cy="927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31B02B-2C9C-0854-B9AC-C79D8AF758E3}"/>
              </a:ext>
            </a:extLst>
          </p:cNvPr>
          <p:cNvSpPr/>
          <p:nvPr/>
        </p:nvSpPr>
        <p:spPr>
          <a:xfrm>
            <a:off x="1965960" y="4937760"/>
            <a:ext cx="406400" cy="18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CE241-ECE3-B08D-1117-0FCD186B93A1}"/>
              </a:ext>
            </a:extLst>
          </p:cNvPr>
          <p:cNvSpPr/>
          <p:nvPr/>
        </p:nvSpPr>
        <p:spPr>
          <a:xfrm>
            <a:off x="1799882" y="2089716"/>
            <a:ext cx="406400" cy="18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B1BB389-F059-73A7-E94E-827A8C5DF468}"/>
              </a:ext>
            </a:extLst>
          </p:cNvPr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662099" y="3619208"/>
            <a:ext cx="2848044" cy="166078"/>
          </a:xfrm>
          <a:prstGeom prst="bentConnector5">
            <a:avLst>
              <a:gd name="adj1" fmla="val -4460"/>
              <a:gd name="adj2" fmla="val 853406"/>
              <a:gd name="adj3" fmla="val 4278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20CE87-7271-D1C6-9033-F3B4698EAE24}"/>
              </a:ext>
            </a:extLst>
          </p:cNvPr>
          <p:cNvSpPr txBox="1"/>
          <p:nvPr/>
        </p:nvSpPr>
        <p:spPr>
          <a:xfrm>
            <a:off x="0" y="5728268"/>
            <a:ext cx="4760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 declaration variable dapat menggunakan =&gt; var  | let | const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mengandung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huruf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176213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underscore (_), dan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dolar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($)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namun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6213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boleh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diawali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dengan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D03372-4CBB-8145-7FB6-AFA773E5B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144" y="6155715"/>
            <a:ext cx="983695" cy="69067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DAC505-30BE-DEEA-2F5F-4933B95ED1DF}"/>
              </a:ext>
            </a:extLst>
          </p:cNvPr>
          <p:cNvCxnSpPr/>
          <p:nvPr/>
        </p:nvCxnSpPr>
        <p:spPr>
          <a:xfrm>
            <a:off x="-162560" y="5506720"/>
            <a:ext cx="12557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119EE0-AC1A-CAEA-FD04-1C39B08D84F1}"/>
              </a:ext>
            </a:extLst>
          </p:cNvPr>
          <p:cNvSpPr txBox="1"/>
          <p:nvPr/>
        </p:nvSpPr>
        <p:spPr>
          <a:xfrm>
            <a:off x="4760470" y="6569395"/>
            <a:ext cx="5374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Besar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kecil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mempengaruhi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kode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itu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sendiri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9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2502E-93CF-1697-A866-E83690FD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897990"/>
            <a:ext cx="8737600" cy="3960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08971-2A07-8C79-12B4-7B524117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9" y="1150214"/>
            <a:ext cx="5735921" cy="1501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370320" y="2282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Berhasil</a:t>
            </a:r>
            <a:r>
              <a:rPr lang="en-US" sz="1800" dirty="0"/>
              <a:t> melakukan setup </a:t>
            </a:r>
            <a:r>
              <a:rPr lang="en-US" sz="1800" dirty="0" err="1"/>
              <a:t>awal</a:t>
            </a:r>
            <a:r>
              <a:rPr lang="en-US" sz="1800" dirty="0"/>
              <a:t> ✔✔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033A7-2814-7229-3ACB-41DFA9D98ED5}"/>
              </a:ext>
            </a:extLst>
          </p:cNvPr>
          <p:cNvSpPr txBox="1"/>
          <p:nvPr/>
        </p:nvSpPr>
        <p:spPr>
          <a:xfrm>
            <a:off x="105579" y="5798145"/>
            <a:ext cx="4385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Untuk </a:t>
            </a:r>
            <a:r>
              <a:rPr lang="en-US" sz="1800" dirty="0" err="1"/>
              <a:t>mempermudah</a:t>
            </a:r>
            <a:r>
              <a:rPr lang="en-US" sz="1800" dirty="0"/>
              <a:t> </a:t>
            </a:r>
            <a:r>
              <a:rPr lang="en-US" sz="1800" dirty="0" err="1"/>
              <a:t>pemahaman</a:t>
            </a:r>
            <a:r>
              <a:rPr lang="en-US" sz="1800" dirty="0"/>
              <a:t> leaflet </a:t>
            </a:r>
            <a:r>
              <a:rPr lang="en-US" sz="1800" dirty="0" err="1"/>
              <a:t>alangkah</a:t>
            </a:r>
            <a:r>
              <a:rPr lang="en-US" sz="1800" dirty="0"/>
              <a:t> </a:t>
            </a:r>
            <a:r>
              <a:rPr lang="en-US" sz="1800" dirty="0" err="1"/>
              <a:t>baiknya</a:t>
            </a:r>
            <a:r>
              <a:rPr lang="en-US" sz="1800" dirty="0"/>
              <a:t> </a:t>
            </a:r>
            <a:r>
              <a:rPr lang="en-US" sz="1800" dirty="0" err="1"/>
              <a:t>sedikit</a:t>
            </a:r>
            <a:r>
              <a:rPr lang="en-US" sz="1800" dirty="0"/>
              <a:t> fundamental </a:t>
            </a:r>
            <a:r>
              <a:rPr lang="en-US" sz="1800" dirty="0" err="1"/>
              <a:t>javascript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FB62D-F618-21D3-FA4B-1DF8697B6EDD}"/>
              </a:ext>
            </a:extLst>
          </p:cNvPr>
          <p:cNvSpPr txBox="1"/>
          <p:nvPr/>
        </p:nvSpPr>
        <p:spPr>
          <a:xfrm>
            <a:off x="6284595" y="1003231"/>
            <a:ext cx="259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4"/>
              </a:rPr>
              <a:t>https://bit.ly/3R4le0l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819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3464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endParaRPr lang="en-US" sz="1800" dirty="0"/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Marker (point)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Poligon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Circle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F124-6350-F24F-9FA4-09718DE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733135"/>
            <a:ext cx="7058025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2EDAD-69C0-E306-22DE-2324B3F5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2076035"/>
            <a:ext cx="5506218" cy="3429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E555D8-B06B-1DB2-BF92-D1B8A4DA3333}"/>
              </a:ext>
            </a:extLst>
          </p:cNvPr>
          <p:cNvSpPr/>
          <p:nvPr/>
        </p:nvSpPr>
        <p:spPr>
          <a:xfrm>
            <a:off x="5353050" y="2047459"/>
            <a:ext cx="1419225" cy="408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BC9B83-7E8A-F744-1408-133878879C6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772275" y="2251801"/>
            <a:ext cx="714374" cy="430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C0F14F-EE68-C70E-F13E-226FE508A714}"/>
              </a:ext>
            </a:extLst>
          </p:cNvPr>
          <p:cNvSpPr txBox="1"/>
          <p:nvPr/>
        </p:nvSpPr>
        <p:spPr>
          <a:xfrm>
            <a:off x="7486649" y="2681826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Untuk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 system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petanya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(map)”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dihapus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Tampil.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03912E-0385-773D-1B26-7E6886552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4" y="1036219"/>
            <a:ext cx="6353175" cy="398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EA85DD-8CE3-7913-E232-343F634759E2}"/>
              </a:ext>
            </a:extLst>
          </p:cNvPr>
          <p:cNvSpPr/>
          <p:nvPr/>
        </p:nvSpPr>
        <p:spPr>
          <a:xfrm>
            <a:off x="6320790" y="1242060"/>
            <a:ext cx="312420" cy="189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927DF7-2930-050C-95CB-2891AED0612C}"/>
              </a:ext>
            </a:extLst>
          </p:cNvPr>
          <p:cNvSpPr/>
          <p:nvPr/>
        </p:nvSpPr>
        <p:spPr>
          <a:xfrm>
            <a:off x="7639050" y="1796748"/>
            <a:ext cx="365760" cy="189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1FDC810-7988-62AE-76DA-5DB3AF278CE9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16200000" flipH="1">
            <a:off x="6966692" y="941509"/>
            <a:ext cx="365547" cy="1344930"/>
          </a:xfrm>
          <a:prstGeom prst="bentConnector3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19DE21A-D0E8-7292-C734-D7E80383F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888" y="3163041"/>
            <a:ext cx="4925112" cy="17718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613E41-D631-A10A-CBD8-440E6BDD8197}"/>
              </a:ext>
            </a:extLst>
          </p:cNvPr>
          <p:cNvSpPr txBox="1"/>
          <p:nvPr/>
        </p:nvSpPr>
        <p:spPr>
          <a:xfrm>
            <a:off x="1094148" y="2401819"/>
            <a:ext cx="470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nama_variable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bebas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8DC8B-CD84-E953-5248-AF19454E3B2E}"/>
              </a:ext>
            </a:extLst>
          </p:cNvPr>
          <p:cNvSpPr/>
          <p:nvPr/>
        </p:nvSpPr>
        <p:spPr>
          <a:xfrm>
            <a:off x="1390650" y="3429000"/>
            <a:ext cx="467677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B0C813-0409-A84F-75FD-0A38981C787C}"/>
              </a:ext>
            </a:extLst>
          </p:cNvPr>
          <p:cNvCxnSpPr>
            <a:cxnSpLocks/>
          </p:cNvCxnSpPr>
          <p:nvPr/>
        </p:nvCxnSpPr>
        <p:spPr>
          <a:xfrm>
            <a:off x="6096000" y="3983763"/>
            <a:ext cx="871728" cy="6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BE0928-EDB8-1C1C-97AA-A9F29E012DEC}"/>
              </a:ext>
            </a:extLst>
          </p:cNvPr>
          <p:cNvSpPr txBox="1"/>
          <p:nvPr/>
        </p:nvSpPr>
        <p:spPr>
          <a:xfrm>
            <a:off x="6967728" y="3725823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koordinat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“[latitude, longitude],”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298533-8DC6-38DA-6B42-19302F718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888" y="5350926"/>
            <a:ext cx="726858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3464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endParaRPr lang="en-US" sz="1800" dirty="0"/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78002-C710-89EF-F8BE-BDE55DA0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856186"/>
            <a:ext cx="4829849" cy="197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34E368-509B-09E3-D641-E93E726DDD04}"/>
              </a:ext>
            </a:extLst>
          </p:cNvPr>
          <p:cNvSpPr/>
          <p:nvPr/>
        </p:nvSpPr>
        <p:spPr>
          <a:xfrm>
            <a:off x="1272941" y="2355951"/>
            <a:ext cx="467677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AAB2F5-0531-1593-59FF-B6CECE2C53B0}"/>
              </a:ext>
            </a:extLst>
          </p:cNvPr>
          <p:cNvCxnSpPr>
            <a:cxnSpLocks/>
          </p:cNvCxnSpPr>
          <p:nvPr/>
        </p:nvCxnSpPr>
        <p:spPr>
          <a:xfrm>
            <a:off x="5978291" y="2910714"/>
            <a:ext cx="871728" cy="6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E4C0E-015E-6435-3471-8D2BA769F6E6}"/>
              </a:ext>
            </a:extLst>
          </p:cNvPr>
          <p:cNvSpPr txBox="1"/>
          <p:nvPr/>
        </p:nvSpPr>
        <p:spPr>
          <a:xfrm>
            <a:off x="6850019" y="2652774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koordinat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“[latitude, longitude],”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1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3AE9E5-952E-E39F-ABBC-9BE42C67AA78}"/>
              </a:ext>
            </a:extLst>
          </p:cNvPr>
          <p:cNvCxnSpPr>
            <a:cxnSpLocks/>
          </p:cNvCxnSpPr>
          <p:nvPr/>
        </p:nvCxnSpPr>
        <p:spPr>
          <a:xfrm>
            <a:off x="5971358" y="2276475"/>
            <a:ext cx="2979094" cy="1467200"/>
          </a:xfrm>
          <a:prstGeom prst="bentConnector3">
            <a:avLst>
              <a:gd name="adj1" fmla="val 99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A951CE-6140-3406-0EAC-A8F05E250588}"/>
              </a:ext>
            </a:extLst>
          </p:cNvPr>
          <p:cNvSpPr txBox="1"/>
          <p:nvPr/>
        </p:nvSpPr>
        <p:spPr>
          <a:xfrm>
            <a:off x="185727" y="6144260"/>
            <a:ext cx="409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2"/>
              </a:rPr>
              <a:t>https://bit.ly/3QJ9yPu</a:t>
            </a:r>
            <a:endParaRPr lang="id-ID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DB80AA5-6CE9-9CDC-6AF7-CA4FA4D0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11" y="3743674"/>
            <a:ext cx="6790366" cy="3114325"/>
          </a:xfrm>
          <a:prstGeom prst="rect">
            <a:avLst/>
          </a:prstGeom>
        </p:spPr>
      </p:pic>
      <p:pic>
        <p:nvPicPr>
          <p:cNvPr id="35" name="Picture 3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0AADF80-C61E-53A1-9F07-2784E089A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1" t="6873" r="6722" b="7916"/>
          <a:stretch/>
        </p:blipFill>
        <p:spPr>
          <a:xfrm>
            <a:off x="323851" y="828676"/>
            <a:ext cx="5600700" cy="51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B06D9F3-0DD5-5A3A-0A10-8DD9C426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06" y="1739901"/>
            <a:ext cx="4449650" cy="2199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Contoh</a:t>
            </a:r>
            <a:r>
              <a:rPr lang="en-US" sz="1800" dirty="0"/>
              <a:t> pada </a:t>
            </a:r>
            <a:r>
              <a:rPr lang="en-US" sz="1800" dirty="0" err="1"/>
              <a:t>Poligon</a:t>
            </a:r>
            <a:r>
              <a:rPr lang="en-US" sz="1800" dirty="0"/>
              <a:t>/line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variable baru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style polygon, </a:t>
            </a:r>
            <a:r>
              <a:rPr lang="en-US" dirty="0" err="1"/>
              <a:t>fungsinya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reusable </a:t>
            </a:r>
            <a:r>
              <a:rPr lang="en-US" dirty="0"/>
              <a:t>ke </a:t>
            </a:r>
            <a:r>
              <a:rPr lang="en-US" dirty="0" err="1"/>
              <a:t>bannyak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polygon.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 + custom modification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2FC2B1-3106-4D17-642D-66797355620D}"/>
              </a:ext>
            </a:extLst>
          </p:cNvPr>
          <p:cNvSpPr txBox="1"/>
          <p:nvPr/>
        </p:nvSpPr>
        <p:spPr>
          <a:xfrm>
            <a:off x="6514220" y="2946232"/>
            <a:ext cx="566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Pewarnaan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menggunakan HEX code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istilah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warna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AF3EE596-4959-552E-A385-6299B5BFC47F}"/>
              </a:ext>
            </a:extLst>
          </p:cNvPr>
          <p:cNvSpPr/>
          <p:nvPr/>
        </p:nvSpPr>
        <p:spPr>
          <a:xfrm>
            <a:off x="6314440" y="2974926"/>
            <a:ext cx="253881" cy="3693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A6D939-C597-C6D0-EF71-4B2F0998A3DC}"/>
              </a:ext>
            </a:extLst>
          </p:cNvPr>
          <p:cNvSpPr txBox="1"/>
          <p:nvPr/>
        </p:nvSpPr>
        <p:spPr>
          <a:xfrm>
            <a:off x="6749771" y="3296150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Min=0 , Max=1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EB0F0E-68BB-DDE7-A2EE-7887C7525049}"/>
              </a:ext>
            </a:extLst>
          </p:cNvPr>
          <p:cNvCxnSpPr/>
          <p:nvPr/>
        </p:nvCxnSpPr>
        <p:spPr>
          <a:xfrm>
            <a:off x="6396995" y="3480816"/>
            <a:ext cx="3981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E78891AB-896F-8CF4-558F-1605281D76AA}"/>
              </a:ext>
            </a:extLst>
          </p:cNvPr>
          <p:cNvSpPr/>
          <p:nvPr/>
        </p:nvSpPr>
        <p:spPr>
          <a:xfrm>
            <a:off x="1834341" y="2946232"/>
            <a:ext cx="1103931" cy="719250"/>
          </a:xfrm>
          <a:prstGeom prst="leftBrace">
            <a:avLst>
              <a:gd name="adj1" fmla="val 8333"/>
              <a:gd name="adj2" fmla="val 5762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6FA57E-28A8-BFEE-4DE9-53997FD18F88}"/>
              </a:ext>
            </a:extLst>
          </p:cNvPr>
          <p:cNvSpPr txBox="1"/>
          <p:nvPr/>
        </p:nvSpPr>
        <p:spPr>
          <a:xfrm>
            <a:off x="-67772" y="3082648"/>
            <a:ext cx="215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Untuk setting style,</a:t>
            </a:r>
          </a:p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object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dibawahnya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36556-40BD-4C05-B805-09D94F08D5D8}"/>
              </a:ext>
            </a:extLst>
          </p:cNvPr>
          <p:cNvSpPr txBox="1"/>
          <p:nvPr/>
        </p:nvSpPr>
        <p:spPr>
          <a:xfrm>
            <a:off x="8420421" y="210979"/>
            <a:ext cx="2804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Tanda [ ]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Mendefinisikan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array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Tanda { }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Mendefinisikan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object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0BC3DD2-92BB-D242-D960-A9B28C6F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24" y="4524012"/>
            <a:ext cx="4315895" cy="232037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0658705-61AD-930D-16BF-490C6DA5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968" y="5805245"/>
            <a:ext cx="4315895" cy="10391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D4440EB-72A2-AAEA-0ACB-4B03414B3A83}"/>
              </a:ext>
            </a:extLst>
          </p:cNvPr>
          <p:cNvSpPr txBox="1"/>
          <p:nvPr/>
        </p:nvSpPr>
        <p:spPr>
          <a:xfrm>
            <a:off x="6514220" y="2578984"/>
            <a:ext cx="444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fillcolor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dianggap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Ketika feature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linestring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53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Contoh</a:t>
            </a:r>
            <a:r>
              <a:rPr lang="en-US" sz="1800" dirty="0"/>
              <a:t> pada point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 + custom modification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A6FEE-ED50-018E-C8AE-9CE83A15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10" y="1792070"/>
            <a:ext cx="6487430" cy="16956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4AA823-0F2C-5B52-7364-6BAABB9E7904}"/>
              </a:ext>
            </a:extLst>
          </p:cNvPr>
          <p:cNvCxnSpPr>
            <a:cxnSpLocks/>
          </p:cNvCxnSpPr>
          <p:nvPr/>
        </p:nvCxnSpPr>
        <p:spPr>
          <a:xfrm flipV="1">
            <a:off x="7410450" y="2276475"/>
            <a:ext cx="638175" cy="95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B2518B-E7D5-4AF6-E5E4-BC7BA728EEE9}"/>
              </a:ext>
            </a:extLst>
          </p:cNvPr>
          <p:cNvSpPr txBox="1"/>
          <p:nvPr/>
        </p:nvSpPr>
        <p:spPr>
          <a:xfrm>
            <a:off x="8029575" y="2030968"/>
            <a:ext cx="430530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tapi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tampil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dipeta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896CA7-9B18-077C-F737-B694240AE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0" y="3740621"/>
            <a:ext cx="7344800" cy="1028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4431ED-4C79-BFB3-1B40-ED66EAC68340}"/>
              </a:ext>
            </a:extLst>
          </p:cNvPr>
          <p:cNvSpPr txBox="1"/>
          <p:nvPr/>
        </p:nvSpPr>
        <p:spPr>
          <a:xfrm>
            <a:off x="590160" y="4973597"/>
            <a:ext cx="9509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Siapkan</a:t>
            </a:r>
            <a:r>
              <a:rPr lang="en-US" sz="1800" dirty="0"/>
              <a:t> </a:t>
            </a:r>
            <a:r>
              <a:rPr lang="en-US" sz="1800" dirty="0" err="1"/>
              <a:t>dahulu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icon-</a:t>
            </a:r>
            <a:r>
              <a:rPr lang="en-US" sz="1800" dirty="0" err="1"/>
              <a:t>nya</a:t>
            </a:r>
            <a:r>
              <a:rPr lang="en-US" sz="1800" dirty="0"/>
              <a:t> (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transparan</a:t>
            </a:r>
            <a:r>
              <a:rPr lang="en-US" sz="1800" dirty="0"/>
              <a:t>) dan </a:t>
            </a:r>
            <a:r>
              <a:rPr lang="en-US" sz="1800" dirty="0" err="1"/>
              <a:t>simpan</a:t>
            </a:r>
            <a:r>
              <a:rPr lang="en-US" sz="1800" dirty="0"/>
              <a:t> pada folder project.</a:t>
            </a:r>
          </a:p>
          <a:p>
            <a:r>
              <a:rPr lang="en-US" dirty="0"/>
              <a:t>Pada </a:t>
            </a:r>
            <a:r>
              <a:rPr lang="en-US" dirty="0" err="1"/>
              <a:t>kasus</a:t>
            </a:r>
            <a:r>
              <a:rPr lang="en-US" dirty="0"/>
              <a:t> ini file icon </a:t>
            </a:r>
            <a:r>
              <a:rPr lang="en-US" dirty="0" err="1"/>
              <a:t>disimpan</a:t>
            </a:r>
            <a:r>
              <a:rPr lang="en-US" dirty="0"/>
              <a:t> di folder assets-&gt;icon</a:t>
            </a:r>
            <a:r>
              <a:rPr lang="en-US" sz="1800" dirty="0"/>
              <a:t> </a:t>
            </a:r>
          </a:p>
          <a:p>
            <a:r>
              <a:rPr lang="en-US" dirty="0" err="1"/>
              <a:t>Ukuran</a:t>
            </a:r>
            <a:r>
              <a:rPr lang="en-US" dirty="0"/>
              <a:t> file Jangan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A2441C-5800-476C-122B-B8F1F03D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078" y="5371708"/>
            <a:ext cx="1453050" cy="1509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CAF669-132E-08A7-A7AF-66469085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60" y="5295934"/>
            <a:ext cx="2620918" cy="15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68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997A72-99A8-EA8C-3A06-E08DA2D7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453196"/>
            <a:ext cx="9591675" cy="4404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949440" y="1766888"/>
            <a:ext cx="353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Style default</a:t>
            </a:r>
            <a:endParaRPr lang="en-US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6DB3140-6F44-E7FC-67F4-0C8A21C54116}"/>
              </a:ext>
            </a:extLst>
          </p:cNvPr>
          <p:cNvSpPr/>
          <p:nvPr/>
        </p:nvSpPr>
        <p:spPr>
          <a:xfrm rot="16200000">
            <a:off x="5886451" y="2659143"/>
            <a:ext cx="1133475" cy="186428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CE8B5F-9574-7C7D-DCAD-696E6D41C597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flipV="1">
            <a:off x="6453189" y="1951554"/>
            <a:ext cx="496251" cy="1072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5A00583-46B8-EA44-81E8-1883999159E1}"/>
              </a:ext>
            </a:extLst>
          </p:cNvPr>
          <p:cNvSpPr/>
          <p:nvPr/>
        </p:nvSpPr>
        <p:spPr>
          <a:xfrm rot="16200000">
            <a:off x="4682034" y="3114219"/>
            <a:ext cx="723903" cy="954126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18339-FA6F-E045-1F70-3E74499AC266}"/>
              </a:ext>
            </a:extLst>
          </p:cNvPr>
          <p:cNvCxnSpPr/>
          <p:nvPr/>
        </p:nvCxnSpPr>
        <p:spPr>
          <a:xfrm flipH="1" flipV="1">
            <a:off x="4414520" y="2136220"/>
            <a:ext cx="650240" cy="10692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502F5-960E-C6A5-B275-88CA6115CD5A}"/>
              </a:ext>
            </a:extLst>
          </p:cNvPr>
          <p:cNvSpPr txBox="1"/>
          <p:nvPr/>
        </p:nvSpPr>
        <p:spPr>
          <a:xfrm>
            <a:off x="3474720" y="1677752"/>
            <a:ext cx="3474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Style custom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C03B2-90F7-B2FF-CA58-875E7B06B847}"/>
              </a:ext>
            </a:extLst>
          </p:cNvPr>
          <p:cNvSpPr txBox="1"/>
          <p:nvPr/>
        </p:nvSpPr>
        <p:spPr>
          <a:xfrm>
            <a:off x="717746" y="958332"/>
            <a:ext cx="409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3"/>
              </a:rPr>
              <a:t>https://bit.ly/3G85seC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663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the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Web adalah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umum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World Wide Web,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Internet yang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halaman-halaman</a:t>
            </a:r>
            <a:r>
              <a:rPr lang="en-US" sz="2400" dirty="0"/>
              <a:t> yang dapat </a:t>
            </a:r>
            <a:r>
              <a:rPr lang="en-US" sz="2400" dirty="0" err="1"/>
              <a:t>diakses</a:t>
            </a:r>
            <a:r>
              <a:rPr lang="en-US" sz="2400" dirty="0"/>
              <a:t> oleh browser Web (</a:t>
            </a:r>
            <a:r>
              <a:rPr lang="en-US" sz="2400" dirty="0">
                <a:hlinkClick r:id="rId2"/>
              </a:rPr>
              <a:t>techopedia.com</a:t>
            </a:r>
            <a:r>
              <a:rPr lang="en-US" sz="2400" dirty="0"/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World Wide Web-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sebagai WWW, W3, </a:t>
            </a:r>
            <a:r>
              <a:rPr lang="en-US" sz="2400" dirty="0" err="1"/>
              <a:t>atau</a:t>
            </a:r>
            <a:r>
              <a:rPr lang="en-US" sz="2400" dirty="0"/>
              <a:t> Web-adalah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 </a:t>
            </a:r>
            <a:r>
              <a:rPr lang="en-US" sz="2400" dirty="0" err="1"/>
              <a:t>publik</a:t>
            </a:r>
            <a:r>
              <a:rPr lang="en-US" sz="2400" dirty="0"/>
              <a:t> yang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terhubung</a:t>
            </a:r>
            <a:r>
              <a:rPr lang="en-US" sz="2400" dirty="0"/>
              <a:t> dan dapat </a:t>
            </a:r>
            <a:r>
              <a:rPr lang="en-US" sz="2400" dirty="0" err="1"/>
              <a:t>diakses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Internet. Web </a:t>
            </a:r>
            <a:r>
              <a:rPr lang="en-US" sz="2400" dirty="0" err="1"/>
              <a:t>tidak</a:t>
            </a:r>
            <a:r>
              <a:rPr lang="en-US" sz="2400" dirty="0"/>
              <a:t> sama dengan Internet: Web adalah 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dibangun</a:t>
            </a:r>
            <a:r>
              <a:rPr lang="en-US" sz="2400" dirty="0"/>
              <a:t> di atas Internet (</a:t>
            </a:r>
            <a:r>
              <a:rPr lang="en-US" sz="2400" dirty="0">
                <a:hlinkClick r:id="rId3"/>
              </a:rPr>
              <a:t>MDN Web Docs</a:t>
            </a:r>
            <a:r>
              <a:rPr lang="en-US" sz="2400" dirty="0"/>
              <a:t>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9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id-ID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.bindPopup("content here")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data ke </a:t>
            </a:r>
            <a:r>
              <a:rPr lang="en-US" dirty="0" err="1"/>
              <a:t>peta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bindPopup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string</a:t>
            </a:r>
          </a:p>
          <a:p>
            <a:r>
              <a:rPr lang="en-US" dirty="0" err="1"/>
              <a:t>Penggunaan</a:t>
            </a:r>
            <a:r>
              <a:rPr lang="en-US" dirty="0"/>
              <a:t> ↓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 err="1"/>
              <a:t>Maka</a:t>
            </a:r>
            <a:r>
              <a:rPr lang="en-US" dirty="0"/>
              <a:t> Ketika feature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diklik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endParaRPr lang="en-US" dirty="0"/>
          </a:p>
          <a:p>
            <a:r>
              <a:rPr lang="en-US" dirty="0"/>
              <a:t>Popup dengan tulisan </a:t>
            </a:r>
            <a:r>
              <a:rPr lang="en-US" dirty="0" err="1"/>
              <a:t>conten</a:t>
            </a:r>
            <a:r>
              <a:rPr lang="en-US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9CD8E-4211-3976-16F5-F95C16D1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3" y="1787249"/>
            <a:ext cx="2848373" cy="27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99F8C-25E7-5EA7-AD2F-743954CD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15" y="3085619"/>
            <a:ext cx="4829849" cy="2629267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1062BE53-7CA1-964B-3A15-2C1BF33045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1" t="29884" r="28877" b="47259"/>
          <a:stretch/>
        </p:blipFill>
        <p:spPr>
          <a:xfrm>
            <a:off x="10220960" y="5322694"/>
            <a:ext cx="1971040" cy="1567488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3C21747A-97CA-A578-5B39-EC5DB85CF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1" t="9333" r="28877" b="71449"/>
          <a:stretch/>
        </p:blipFill>
        <p:spPr>
          <a:xfrm>
            <a:off x="8249920" y="5322694"/>
            <a:ext cx="1971040" cy="13179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B633CE-9B01-A6AA-30AA-192BC5402935}"/>
              </a:ext>
            </a:extLst>
          </p:cNvPr>
          <p:cNvSpPr txBox="1"/>
          <p:nvPr/>
        </p:nvSpPr>
        <p:spPr>
          <a:xfrm>
            <a:off x="8156261" y="5045695"/>
            <a:ext cx="292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7139B5-29E6-9690-7373-2AC010531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554" y="2141928"/>
            <a:ext cx="3129281" cy="215760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CAA42-7A15-B829-BFB3-DC49EC5BD586}"/>
              </a:ext>
            </a:extLst>
          </p:cNvPr>
          <p:cNvCxnSpPr>
            <a:cxnSpLocks/>
          </p:cNvCxnSpPr>
          <p:nvPr/>
        </p:nvCxnSpPr>
        <p:spPr>
          <a:xfrm flipV="1">
            <a:off x="5655964" y="3870960"/>
            <a:ext cx="1050919" cy="148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1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id-ID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.bindPopup("content here")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data ke </a:t>
            </a:r>
            <a:r>
              <a:rPr lang="en-US" dirty="0" err="1"/>
              <a:t>peta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dirty="0" err="1"/>
              <a:t>Fungsi</a:t>
            </a:r>
            <a:r>
              <a:rPr lang="en-US" dirty="0"/>
              <a:t> popup </a:t>
            </a:r>
            <a:r>
              <a:rPr lang="en-US" dirty="0" err="1"/>
              <a:t>tersebut</a:t>
            </a:r>
            <a:r>
              <a:rPr lang="en-US" dirty="0"/>
              <a:t> dapat </a:t>
            </a:r>
            <a:r>
              <a:rPr lang="en-US" dirty="0" err="1"/>
              <a:t>diisi</a:t>
            </a:r>
            <a:r>
              <a:rPr lang="en-US" dirty="0"/>
              <a:t> dengan </a:t>
            </a:r>
            <a:r>
              <a:rPr lang="en-US" dirty="0" err="1"/>
              <a:t>elemen</a:t>
            </a:r>
            <a:r>
              <a:rPr lang="en-US" dirty="0"/>
              <a:t> html, seperti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tabel</a:t>
            </a:r>
            <a:r>
              <a:rPr lang="en-US" dirty="0"/>
              <a:t>, </a:t>
            </a:r>
            <a:r>
              <a:rPr lang="en-US" dirty="0" err="1"/>
              <a:t>teks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.</a:t>
            </a:r>
          </a:p>
          <a:p>
            <a:r>
              <a:rPr lang="en-US" dirty="0"/>
              <a:t>Jika </a:t>
            </a:r>
            <a:r>
              <a:rPr lang="en-US" dirty="0" err="1"/>
              <a:t>menyelipkan</a:t>
            </a:r>
            <a:r>
              <a:rPr lang="en-US" dirty="0"/>
              <a:t> html Gunakan backtick `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“     =&gt;    </a:t>
            </a:r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Untuk </a:t>
            </a:r>
            <a:r>
              <a:rPr lang="en-US" dirty="0" err="1"/>
              <a:t>merapikan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yang </a:t>
            </a:r>
            <a:r>
              <a:rPr lang="en-US" dirty="0" err="1"/>
              <a:t>berantakan</a:t>
            </a:r>
            <a:r>
              <a:rPr lang="en-US" dirty="0"/>
              <a:t> Gunakan </a:t>
            </a:r>
            <a:r>
              <a:rPr lang="en-US" dirty="0" err="1"/>
              <a:t>css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9CD8E-4211-3976-16F5-F95C16D1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3" y="1787249"/>
            <a:ext cx="2848373" cy="276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54FA9-AEB6-C018-88A2-FEE27ABD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21" y="2849858"/>
            <a:ext cx="3534268" cy="30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5CCB81-34A7-BAD7-D37A-BFCD21A5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73" y="3551302"/>
            <a:ext cx="903096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05FF-B864-AD29-6E32-6644F711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68260"/>
            <a:ext cx="5382700" cy="14819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9920BF-0E1E-3D94-4F4D-405F3EE8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60" y="3484764"/>
            <a:ext cx="3850640" cy="3373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C23677-9D18-5B38-1C96-5F4A784C6E18}"/>
              </a:ext>
            </a:extLst>
          </p:cNvPr>
          <p:cNvSpPr txBox="1"/>
          <p:nvPr/>
        </p:nvSpPr>
        <p:spPr>
          <a:xfrm>
            <a:off x="8341360" y="3115432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after adding </a:t>
            </a:r>
            <a:r>
              <a:rPr lang="en-US" sz="1800" dirty="0" err="1"/>
              <a:t>css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FEDDE8-8990-82E2-0BDE-EA110350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40" y="3512538"/>
            <a:ext cx="3294516" cy="3345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BA487-94A2-E869-2DE0-956112861129}"/>
              </a:ext>
            </a:extLst>
          </p:cNvPr>
          <p:cNvSpPr txBox="1"/>
          <p:nvPr/>
        </p:nvSpPr>
        <p:spPr>
          <a:xfrm>
            <a:off x="4734560" y="3219538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before adding </a:t>
            </a:r>
            <a:r>
              <a:rPr lang="en-US" sz="1800" dirty="0" err="1"/>
              <a:t>css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A7B461-DD8A-37A5-FD27-0CB12383C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" y="3115432"/>
            <a:ext cx="1899920" cy="28173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1011A8-B4F1-917E-24C0-3C30A9CA1FB7}"/>
              </a:ext>
            </a:extLst>
          </p:cNvPr>
          <p:cNvSpPr txBox="1"/>
          <p:nvPr/>
        </p:nvSpPr>
        <p:spPr>
          <a:xfrm>
            <a:off x="0" y="6536809"/>
            <a:ext cx="679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6"/>
              </a:rPr>
              <a:t>https://bit.ly/3ura11i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790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Apa</a:t>
            </a:r>
            <a:r>
              <a:rPr lang="en-US" b="1" dirty="0"/>
              <a:t> itu </a:t>
            </a:r>
            <a:r>
              <a:rPr lang="en-US" b="1" dirty="0" err="1"/>
              <a:t>geojson</a:t>
            </a:r>
            <a:r>
              <a:rPr lang="en-US" b="1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b="1" i="0" dirty="0">
                <a:effectLst/>
                <a:latin typeface="Söhne"/>
              </a:rPr>
              <a:t>GeoJSON</a:t>
            </a:r>
            <a:r>
              <a:rPr lang="id-ID" b="0" i="0" dirty="0">
                <a:effectLst/>
                <a:latin typeface="Söhne"/>
              </a:rPr>
              <a:t> adalah </a:t>
            </a:r>
            <a:r>
              <a:rPr lang="id-ID" b="1" i="0" dirty="0">
                <a:effectLst/>
                <a:latin typeface="Söhne"/>
              </a:rPr>
              <a:t>format data geospasial </a:t>
            </a:r>
            <a:r>
              <a:rPr lang="id-ID" b="0" i="0" dirty="0">
                <a:effectLst/>
                <a:latin typeface="Söhne"/>
              </a:rPr>
              <a:t>yang digunakan untuk </a:t>
            </a:r>
            <a:r>
              <a:rPr lang="id-ID" b="1" i="0" dirty="0">
                <a:effectLst/>
                <a:latin typeface="Söhne"/>
              </a:rPr>
              <a:t>merepresentasikan</a:t>
            </a:r>
            <a:r>
              <a:rPr lang="id-ID" b="0" i="0" dirty="0">
                <a:effectLst/>
                <a:latin typeface="Söhne"/>
              </a:rPr>
              <a:t> </a:t>
            </a:r>
            <a:r>
              <a:rPr lang="id-ID" b="1" i="0" dirty="0">
                <a:effectLst/>
                <a:latin typeface="Söhne"/>
              </a:rPr>
              <a:t>informasi geografis </a:t>
            </a:r>
            <a:r>
              <a:rPr lang="id-ID" b="0" i="0" dirty="0">
                <a:effectLst/>
                <a:latin typeface="Söhne"/>
              </a:rPr>
              <a:t>dalam bentuk </a:t>
            </a:r>
            <a:r>
              <a:rPr lang="id-ID" b="1" i="0" dirty="0">
                <a:effectLst/>
                <a:latin typeface="Söhne"/>
              </a:rPr>
              <a:t>JSON</a:t>
            </a:r>
            <a:r>
              <a:rPr lang="id-ID" b="0" i="0" dirty="0">
                <a:effectLst/>
                <a:latin typeface="Söhne"/>
              </a:rPr>
              <a:t> (</a:t>
            </a:r>
            <a:r>
              <a:rPr lang="id-ID" b="1" i="0" dirty="0">
                <a:effectLst/>
                <a:latin typeface="Söhne"/>
              </a:rPr>
              <a:t>JavaScript Object </a:t>
            </a:r>
            <a:r>
              <a:rPr lang="id-ID" b="0" i="0" dirty="0">
                <a:effectLst/>
                <a:latin typeface="Söhne"/>
              </a:rPr>
              <a:t>Notation). Format ini dirancang untuk menyimpan data geografis, seperti titik, garis, dan poligon, bersama dengan atribut terkait. </a:t>
            </a:r>
            <a:endParaRPr lang="en-US" b="0" i="0" dirty="0"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/>
              <a:t>GeoJSON</a:t>
            </a:r>
            <a:r>
              <a:rPr lang="en-US" sz="1800" dirty="0"/>
              <a:t> digunakan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luas</a:t>
            </a:r>
            <a:r>
              <a:rPr lang="en-US" sz="1800" dirty="0"/>
              <a:t> dalam </a:t>
            </a:r>
            <a:r>
              <a:rPr lang="en-US" sz="1800" dirty="0" err="1"/>
              <a:t>aplikasi</a:t>
            </a:r>
            <a:r>
              <a:rPr lang="en-US" sz="1800" dirty="0"/>
              <a:t> dan platform yang </a:t>
            </a:r>
            <a:r>
              <a:rPr lang="en-US" sz="1800" dirty="0" err="1"/>
              <a:t>bekerja</a:t>
            </a:r>
            <a:r>
              <a:rPr lang="en-US" sz="1800" dirty="0"/>
              <a:t> dengan data </a:t>
            </a:r>
            <a:r>
              <a:rPr lang="en-US" sz="1800" dirty="0" err="1"/>
              <a:t>geospasial</a:t>
            </a:r>
            <a:r>
              <a:rPr lang="en-US" sz="1800" dirty="0"/>
              <a:t>,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geografis</a:t>
            </a:r>
            <a:r>
              <a:rPr lang="en-US" sz="1800" dirty="0"/>
              <a:t> (GIS), </a:t>
            </a:r>
            <a:r>
              <a:rPr lang="en-US" sz="1800" dirty="0" err="1"/>
              <a:t>peta</a:t>
            </a:r>
            <a:r>
              <a:rPr lang="en-US" sz="1800" dirty="0"/>
              <a:t> web </a:t>
            </a:r>
            <a:r>
              <a:rPr lang="en-US" sz="1800" dirty="0" err="1"/>
              <a:t>interaktif</a:t>
            </a:r>
            <a:r>
              <a:rPr lang="en-US" sz="1800" dirty="0"/>
              <a:t>, dan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jenis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/>
              <a:t>memerlukan</a:t>
            </a:r>
            <a:r>
              <a:rPr lang="en-US" sz="1800" dirty="0"/>
              <a:t> </a:t>
            </a:r>
            <a:r>
              <a:rPr lang="en-US" sz="1800" dirty="0" err="1"/>
              <a:t>representasi</a:t>
            </a:r>
            <a:r>
              <a:rPr lang="en-US" sz="1800" dirty="0"/>
              <a:t> data </a:t>
            </a:r>
            <a:r>
              <a:rPr lang="en-US" sz="1800" dirty="0" err="1"/>
              <a:t>geografis</a:t>
            </a:r>
            <a:r>
              <a:rPr lang="en-US" sz="18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menrupakan</a:t>
            </a:r>
            <a:r>
              <a:rPr lang="en-US" dirty="0"/>
              <a:t> format data yang </a:t>
            </a:r>
            <a:r>
              <a:rPr lang="en-US" dirty="0" err="1"/>
              <a:t>sering</a:t>
            </a:r>
            <a:r>
              <a:rPr lang="en-US" dirty="0"/>
              <a:t> digunakan dalam </a:t>
            </a:r>
            <a:r>
              <a:rPr lang="en-US" dirty="0" err="1"/>
              <a:t>webgis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3C50C-FF27-70AF-9391-EF7EE090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4383131"/>
            <a:ext cx="2956560" cy="1818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1F0FA9-B928-B0E0-12A2-A7196928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566" y="3789821"/>
            <a:ext cx="2104754" cy="3098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BFA80F-647A-5283-B785-207698CC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85" y="4169243"/>
            <a:ext cx="2329430" cy="26887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A9BD98-6837-C3C6-9146-83C71A314643}"/>
              </a:ext>
            </a:extLst>
          </p:cNvPr>
          <p:cNvSpPr txBox="1"/>
          <p:nvPr/>
        </p:nvSpPr>
        <p:spPr>
          <a:xfrm>
            <a:off x="294640" y="4015354"/>
            <a:ext cx="350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titik</a:t>
            </a:r>
            <a:endParaRPr lang="id-ID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D42B2-5EAE-0DD0-A38B-601E05B17967}"/>
              </a:ext>
            </a:extLst>
          </p:cNvPr>
          <p:cNvSpPr txBox="1"/>
          <p:nvPr/>
        </p:nvSpPr>
        <p:spPr>
          <a:xfrm>
            <a:off x="4249011" y="3861465"/>
            <a:ext cx="3693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</a:t>
            </a:r>
            <a:r>
              <a:rPr lang="en-US" sz="1400" b="0" i="0" dirty="0">
                <a:effectLst/>
                <a:latin typeface="Söhne"/>
              </a:rPr>
              <a:t>line/polyline</a:t>
            </a:r>
            <a:endParaRPr lang="id-ID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0BCDD4-AC53-2181-AAA6-E391E974C4FD}"/>
              </a:ext>
            </a:extLst>
          </p:cNvPr>
          <p:cNvSpPr txBox="1"/>
          <p:nvPr/>
        </p:nvSpPr>
        <p:spPr>
          <a:xfrm>
            <a:off x="8498023" y="3487175"/>
            <a:ext cx="3693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</a:t>
            </a:r>
            <a:r>
              <a:rPr lang="en-US" sz="1400" b="0" i="0" dirty="0">
                <a:effectLst/>
                <a:latin typeface="Söhne"/>
              </a:rPr>
              <a:t>polygon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752956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721360" y="938213"/>
            <a:ext cx="5913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Geojson</a:t>
            </a:r>
            <a:r>
              <a:rPr lang="en-US" sz="1800" b="1" dirty="0"/>
              <a:t>?</a:t>
            </a:r>
          </a:p>
          <a:p>
            <a:r>
              <a:rPr lang="en-US" dirty="0"/>
              <a:t>Pada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[longitude, latitude], </a:t>
            </a:r>
            <a:r>
              <a:rPr lang="en-US" dirty="0" err="1"/>
              <a:t>beda</a:t>
            </a:r>
            <a:r>
              <a:rPr lang="en-US" dirty="0"/>
              <a:t> dengan leaflet yang menggunakan [latitude, longitude]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D90D9-E06D-9BC7-B268-B5A58283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91" y="2729943"/>
            <a:ext cx="4648551" cy="3829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83679-A82E-184F-42BF-5960E865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642" y="136525"/>
            <a:ext cx="4112078" cy="6423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5574BE-F67E-415E-8E2E-125D24A03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" y="1861543"/>
            <a:ext cx="2123440" cy="881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298A8-A300-5D04-D7F4-1685C82D7BBA}"/>
              </a:ext>
            </a:extLst>
          </p:cNvPr>
          <p:cNvSpPr txBox="1"/>
          <p:nvPr/>
        </p:nvSpPr>
        <p:spPr>
          <a:xfrm>
            <a:off x="4120244" y="2478565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Geometry masing-masing feature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0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0B3DE-8358-42AC-D5D6-79FA976522DE}"/>
              </a:ext>
            </a:extLst>
          </p:cNvPr>
          <p:cNvSpPr txBox="1"/>
          <p:nvPr/>
        </p:nvSpPr>
        <p:spPr>
          <a:xfrm>
            <a:off x="819784" y="1394521"/>
            <a:ext cx="1016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Tingkat atas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geojson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id-ID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FeatureCollection</a:t>
            </a: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, </a:t>
            </a:r>
          </a:p>
          <a:p>
            <a:r>
              <a:rPr lang="id-ID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FeatureCollection</a:t>
            </a:r>
            <a:r>
              <a:rPr lang="en-US" dirty="0">
                <a:solidFill>
                  <a:srgbClr val="555555"/>
                </a:solidFill>
                <a:latin typeface="Open Sans" panose="020B0606030504020204" pitchFamily="34" charset="0"/>
              </a:rPr>
              <a:t> </a:t>
            </a:r>
            <a:r>
              <a:rPr lang="en-US" dirty="0"/>
              <a:t>adalah </a:t>
            </a:r>
            <a:r>
              <a:rPr lang="en-US" dirty="0" err="1"/>
              <a:t>pembungkus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feature-feature yang </a:t>
            </a:r>
            <a:r>
              <a:rPr lang="en-US" dirty="0" err="1"/>
              <a:t>ada</a:t>
            </a:r>
            <a:r>
              <a:rPr lang="en-US" dirty="0"/>
              <a:t> (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feature)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39987-EDCB-1564-C47B-6F45E4AC3A21}"/>
              </a:ext>
            </a:extLst>
          </p:cNvPr>
          <p:cNvSpPr txBox="1"/>
          <p:nvPr/>
        </p:nvSpPr>
        <p:spPr>
          <a:xfrm>
            <a:off x="7213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Geojson</a:t>
            </a:r>
            <a:r>
              <a:rPr lang="en-US" sz="1800" b="1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6E773-6EB6-B4F5-260F-A52EF9970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2109233"/>
            <a:ext cx="4729003" cy="1065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C767D-B49E-6DEF-448E-8671B6ED7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478" y="2119699"/>
            <a:ext cx="4784537" cy="4417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B3F0B9-41CD-E84B-DEB3-632003BB0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4" y="3599009"/>
            <a:ext cx="3895883" cy="325899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E1D651-7076-0C0C-20B4-6D956C591C61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 flipV="1">
            <a:off x="4715667" y="4450080"/>
            <a:ext cx="2061053" cy="77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50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39987-EDCB-1564-C47B-6F45E4AC3A21}"/>
              </a:ext>
            </a:extLst>
          </p:cNvPr>
          <p:cNvSpPr txBox="1"/>
          <p:nvPr/>
        </p:nvSpPr>
        <p:spPr>
          <a:xfrm>
            <a:off x="7213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FeatureCollection</a:t>
            </a:r>
            <a:endParaRPr lang="en-US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9CDDC0-D844-6793-AB77-DD506B55E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35" y="312679"/>
            <a:ext cx="3998845" cy="6408796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6A801142-A967-C962-54BD-8FEEAFAC0208}"/>
              </a:ext>
            </a:extLst>
          </p:cNvPr>
          <p:cNvSpPr/>
          <p:nvPr/>
        </p:nvSpPr>
        <p:spPr>
          <a:xfrm>
            <a:off x="7750896" y="701040"/>
            <a:ext cx="581488" cy="29565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A92B897-1F3E-1D7F-F3BE-72276EB5CFBE}"/>
              </a:ext>
            </a:extLst>
          </p:cNvPr>
          <p:cNvSpPr/>
          <p:nvPr/>
        </p:nvSpPr>
        <p:spPr>
          <a:xfrm>
            <a:off x="7446000" y="3688080"/>
            <a:ext cx="703601" cy="2692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5FB7E-5F1C-F2EB-C133-B3FD5102D1D9}"/>
              </a:ext>
            </a:extLst>
          </p:cNvPr>
          <p:cNvSpPr txBox="1"/>
          <p:nvPr/>
        </p:nvSpPr>
        <p:spPr>
          <a:xfrm>
            <a:off x="8335675" y="1994654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3CF96F-03BB-4028-90E3-96784ACBB45C}"/>
              </a:ext>
            </a:extLst>
          </p:cNvPr>
          <p:cNvSpPr txBox="1"/>
          <p:nvPr/>
        </p:nvSpPr>
        <p:spPr>
          <a:xfrm>
            <a:off x="8229600" y="4849614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83F86-CEED-CDA5-0707-D3AF702B1CDF}"/>
              </a:ext>
            </a:extLst>
          </p:cNvPr>
          <p:cNvSpPr txBox="1"/>
          <p:nvPr/>
        </p:nvSpPr>
        <p:spPr>
          <a:xfrm>
            <a:off x="-5353" y="2646541"/>
            <a:ext cx="39008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featureCollection</a:t>
            </a:r>
            <a:r>
              <a:rPr lang="en-US" sz="1800" dirty="0"/>
              <a:t> </a:t>
            </a:r>
            <a:r>
              <a:rPr lang="en-US" sz="1800" dirty="0" err="1"/>
              <a:t>sebenarnya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, </a:t>
            </a:r>
            <a:r>
              <a:rPr lang="en-US" sz="1800" dirty="0" err="1"/>
              <a:t>tapi</a:t>
            </a:r>
            <a:r>
              <a:rPr lang="en-US" sz="1800" dirty="0"/>
              <a:t> lebih </a:t>
            </a:r>
            <a:r>
              <a:rPr lang="en-US" sz="1800" dirty="0" err="1"/>
              <a:t>baik</a:t>
            </a:r>
            <a:r>
              <a:rPr lang="en-US" sz="1800" dirty="0"/>
              <a:t> menggunakan </a:t>
            </a:r>
            <a:r>
              <a:rPr lang="en-US" sz="1800" dirty="0" err="1"/>
              <a:t>featureCollection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97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r>
              <a:rPr lang="en-US" dirty="0"/>
              <a:t>Note: pasang </a:t>
            </a:r>
            <a:r>
              <a:rPr lang="en-US" dirty="0" err="1"/>
              <a:t>dulu</a:t>
            </a:r>
            <a:r>
              <a:rPr lang="en-US" dirty="0"/>
              <a:t> library </a:t>
            </a:r>
            <a:r>
              <a:rPr lang="en-US" dirty="0" err="1"/>
              <a:t>jquery</a:t>
            </a:r>
            <a:r>
              <a:rPr lang="en-US" dirty="0"/>
              <a:t> . Ini </a:t>
            </a:r>
            <a:r>
              <a:rPr lang="en-US" dirty="0" err="1"/>
              <a:t>bukan</a:t>
            </a:r>
            <a:r>
              <a:rPr lang="en-US" dirty="0"/>
              <a:t> library </a:t>
            </a:r>
            <a:r>
              <a:rPr lang="en-US" dirty="0" err="1"/>
              <a:t>untuk</a:t>
            </a:r>
            <a:r>
              <a:rPr lang="en-US" dirty="0"/>
              <a:t> mapping, </a:t>
            </a:r>
            <a:r>
              <a:rPr lang="en-US" dirty="0" err="1"/>
              <a:t>tapi</a:t>
            </a:r>
            <a:r>
              <a:rPr lang="en-US" dirty="0"/>
              <a:t> library shorthand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&lt;</a:t>
            </a:r>
            <a:r>
              <a:rPr lang="id-ID" b="0" dirty="0">
                <a:solidFill>
                  <a:srgbClr val="E76572"/>
                </a:solidFill>
                <a:effectLst/>
                <a:latin typeface="Fira Code" pitchFamily="1" charset="0"/>
              </a:rPr>
              <a:t>script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src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"https://code.jquery.com/jquery-3.7.1.min.js"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integrity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"sha256-/JqT3SQfawRcv/BIHPThkBvs0OEvtFFmqPF/lYI/Cxo="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crossorigin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"anonymous"</a:t>
            </a:r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&gt;&lt;/</a:t>
            </a:r>
            <a:r>
              <a:rPr lang="id-ID" b="0" dirty="0">
                <a:solidFill>
                  <a:srgbClr val="E76572"/>
                </a:solidFill>
                <a:effectLst/>
                <a:latin typeface="Fira Code" pitchFamily="1" charset="0"/>
              </a:rPr>
              <a:t>script</a:t>
            </a:r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&gt;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endParaRPr lang="en-US" dirty="0"/>
          </a:p>
          <a:p>
            <a:r>
              <a:rPr lang="en-US" dirty="0" err="1"/>
              <a:t>Taruh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latin typeface="Fira Code" pitchFamily="1" charset="0"/>
              </a:rPr>
              <a:t>&lt;body&gt;</a:t>
            </a:r>
            <a:r>
              <a:rPr lang="en-US" dirty="0"/>
              <a:t> paling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lainnya running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1F54A-9AD8-96F1-EF35-ECAF3A91365E}"/>
              </a:ext>
            </a:extLst>
          </p:cNvPr>
          <p:cNvSpPr txBox="1"/>
          <p:nvPr/>
        </p:nvSpPr>
        <p:spPr>
          <a:xfrm>
            <a:off x="7879080" y="554014"/>
            <a:ext cx="393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dirty="0">
                <a:hlinkClick r:id="rId2"/>
              </a:rPr>
              <a:t>https://leafletjs.com/examples/geojson/</a:t>
            </a:r>
            <a:endParaRPr lang="id-ID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46ADD-CD65-A20A-A72E-AD7C83E3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4" y="3699274"/>
            <a:ext cx="8710296" cy="1276316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C42798C4-26DB-6BD1-A83D-019367037299}"/>
              </a:ext>
            </a:extLst>
          </p:cNvPr>
          <p:cNvSpPr/>
          <p:nvPr/>
        </p:nvSpPr>
        <p:spPr>
          <a:xfrm>
            <a:off x="3390264" y="4473970"/>
            <a:ext cx="602616" cy="1003239"/>
          </a:xfrm>
          <a:prstGeom prst="leftBrace">
            <a:avLst>
              <a:gd name="adj1" fmla="val 8333"/>
              <a:gd name="adj2" fmla="val 763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D927F-F1B0-D077-1AE6-6E9CD0F15807}"/>
              </a:ext>
            </a:extLst>
          </p:cNvPr>
          <p:cNvSpPr txBox="1"/>
          <p:nvPr/>
        </p:nvSpPr>
        <p:spPr>
          <a:xfrm>
            <a:off x="470810" y="4925852"/>
            <a:ext cx="2919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awal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di run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13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endParaRPr lang="en-US" b="1" dirty="0"/>
          </a:p>
          <a:p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data </a:t>
            </a:r>
            <a:r>
              <a:rPr lang="en-US" dirty="0" err="1"/>
              <a:t>geojson</a:t>
            </a:r>
            <a:r>
              <a:rPr lang="en-US" dirty="0"/>
              <a:t> ke </a:t>
            </a:r>
            <a:r>
              <a:rPr lang="en-US" dirty="0" err="1"/>
              <a:t>sebuah</a:t>
            </a:r>
            <a:r>
              <a:rPr lang="en-US" dirty="0"/>
              <a:t> variable,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panggil</a:t>
            </a:r>
            <a:r>
              <a:rPr lang="en-US" dirty="0"/>
              <a:t> dengan </a:t>
            </a:r>
            <a:r>
              <a:rPr lang="en-US" dirty="0" err="1"/>
              <a:t>kode</a:t>
            </a:r>
            <a:r>
              <a:rPr lang="en-US" dirty="0"/>
              <a:t> ini.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293B3-616C-56A0-3CC8-2CB4C895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4" y="2386510"/>
            <a:ext cx="4819306" cy="34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4F4F6-5286-9501-8906-6174ADBA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52" y="2901280"/>
            <a:ext cx="5096792" cy="3956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89B8B-61B7-5C56-8F47-0CB14034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8" y="3606801"/>
            <a:ext cx="3519522" cy="23621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4CD8BE-2C11-10EB-D5B5-75C166815002}"/>
              </a:ext>
            </a:extLst>
          </p:cNvPr>
          <p:cNvCxnSpPr>
            <a:stCxn id="7" idx="3"/>
          </p:cNvCxnSpPr>
          <p:nvPr/>
        </p:nvCxnSpPr>
        <p:spPr>
          <a:xfrm>
            <a:off x="7057844" y="4879640"/>
            <a:ext cx="1405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0B6AA9-D864-160A-761C-77E7D33AA7D4}"/>
              </a:ext>
            </a:extLst>
          </p:cNvPr>
          <p:cNvSpPr txBox="1"/>
          <p:nvPr/>
        </p:nvSpPr>
        <p:spPr>
          <a:xfrm>
            <a:off x="35287" y="6194884"/>
            <a:ext cx="326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5"/>
              </a:rPr>
              <a:t>https://bit.ly/46rPxT3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1F54A-9AD8-96F1-EF35-ECAF3A91365E}"/>
              </a:ext>
            </a:extLst>
          </p:cNvPr>
          <p:cNvSpPr txBox="1"/>
          <p:nvPr/>
        </p:nvSpPr>
        <p:spPr>
          <a:xfrm>
            <a:off x="7879080" y="554014"/>
            <a:ext cx="393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dirty="0">
                <a:hlinkClick r:id="rId6"/>
              </a:rPr>
              <a:t>https://leafletjs.com/examples/geojson/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95020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607FFA-F908-A72F-D8E1-70C2D062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34" y="3503606"/>
            <a:ext cx="3343712" cy="2821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1DF32-738F-C774-EE1C-C615BFD360FC}"/>
              </a:ext>
            </a:extLst>
          </p:cNvPr>
          <p:cNvGrpSpPr/>
          <p:nvPr/>
        </p:nvGrpSpPr>
        <p:grpSpPr>
          <a:xfrm>
            <a:off x="2795138" y="1307545"/>
            <a:ext cx="3991742" cy="5512295"/>
            <a:chOff x="143378" y="1778061"/>
            <a:chExt cx="3504062" cy="47622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DC1185-BEBE-A95C-ABD2-C52175BA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78" y="1778061"/>
              <a:ext cx="3504062" cy="42067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65651C-503A-9B01-EB27-A06D8E408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378" y="5984847"/>
              <a:ext cx="3000311" cy="555451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F5682-EAD3-13CE-E6F3-A2AEA3F62436}"/>
              </a:ext>
            </a:extLst>
          </p:cNvPr>
          <p:cNvCxnSpPr>
            <a:stCxn id="15" idx="3"/>
          </p:cNvCxnSpPr>
          <p:nvPr/>
        </p:nvCxnSpPr>
        <p:spPr>
          <a:xfrm>
            <a:off x="6786880" y="3742225"/>
            <a:ext cx="1869440" cy="53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4CACE-6EA5-0B0A-E40F-C1D1FDF6FA4C}"/>
              </a:ext>
            </a:extLst>
          </p:cNvPr>
          <p:cNvSpPr txBox="1"/>
          <p:nvPr/>
        </p:nvSpPr>
        <p:spPr>
          <a:xfrm>
            <a:off x="35287" y="6194884"/>
            <a:ext cx="326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5"/>
              </a:rPr>
              <a:t>https://bit.ly/46rPxT3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207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 err="1"/>
              <a:t>Intoduction</a:t>
            </a:r>
            <a:r>
              <a:rPr lang="en-US" dirty="0"/>
              <a:t>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Web menggunakan </a:t>
            </a:r>
            <a:r>
              <a:rPr lang="en-US" sz="2400" dirty="0" err="1">
                <a:latin typeface="+mj-lt"/>
              </a:rPr>
              <a:t>protokol</a:t>
            </a:r>
            <a:r>
              <a:rPr lang="en-US" sz="2400" dirty="0">
                <a:latin typeface="+mj-lt"/>
              </a:rPr>
              <a:t> HTTP/ HTTPS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mengirimkan</a:t>
            </a:r>
            <a:r>
              <a:rPr lang="en-US" sz="2400" dirty="0">
                <a:latin typeface="+mj-lt"/>
              </a:rPr>
              <a:t> data dan </a:t>
            </a:r>
            <a:r>
              <a:rPr lang="en-US" sz="2400" dirty="0" err="1">
                <a:latin typeface="+mj-lt"/>
              </a:rPr>
              <a:t>berbagi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informasi</a:t>
            </a:r>
            <a:r>
              <a:rPr lang="en-US" sz="2400" dirty="0">
                <a:latin typeface="+mj-lt"/>
              </a:rPr>
              <a:t>. Browser seperti Internet Explorer, Google Chrome </a:t>
            </a:r>
            <a:r>
              <a:rPr lang="en-US" sz="2400" dirty="0" err="1">
                <a:latin typeface="+mj-lt"/>
              </a:rPr>
              <a:t>atau</a:t>
            </a:r>
            <a:r>
              <a:rPr lang="en-US" sz="2400" dirty="0">
                <a:latin typeface="+mj-lt"/>
              </a:rPr>
              <a:t> Mozilla Firefox digunakan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mengakses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dokumen</a:t>
            </a:r>
            <a:r>
              <a:rPr lang="en-US" sz="2400" dirty="0">
                <a:latin typeface="+mj-lt"/>
              </a:rPr>
              <a:t> Web, </a:t>
            </a:r>
            <a:r>
              <a:rPr lang="en-US" sz="2400" dirty="0" err="1">
                <a:latin typeface="+mj-lt"/>
              </a:rPr>
              <a:t>atau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halaman</a:t>
            </a:r>
            <a:r>
              <a:rPr lang="en-US" sz="2400" dirty="0">
                <a:latin typeface="+mj-lt"/>
              </a:rPr>
              <a:t> Web, yang </a:t>
            </a:r>
            <a:r>
              <a:rPr lang="en-US" sz="2400" dirty="0" err="1">
                <a:latin typeface="+mj-lt"/>
              </a:rPr>
              <a:t>terhubung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melalui</a:t>
            </a:r>
            <a:r>
              <a:rPr lang="en-US" sz="2400" dirty="0">
                <a:latin typeface="+mj-lt"/>
              </a:rPr>
              <a:t> link/</a:t>
            </a:r>
            <a:r>
              <a:rPr lang="en-US" sz="2400" dirty="0" err="1">
                <a:latin typeface="+mj-lt"/>
              </a:rPr>
              <a:t>url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Halaman web </a:t>
            </a:r>
            <a:r>
              <a:rPr lang="en-US" sz="2400" dirty="0" err="1">
                <a:latin typeface="+mj-lt"/>
              </a:rPr>
              <a:t>umumnya</a:t>
            </a:r>
            <a:r>
              <a:rPr lang="en-US" sz="2400" dirty="0">
                <a:latin typeface="+mj-lt"/>
              </a:rPr>
              <a:t> </a:t>
            </a:r>
            <a:r>
              <a:rPr lang="id-ID" sz="2400" b="0" i="0" dirty="0">
                <a:effectLst/>
                <a:latin typeface="+mj-lt"/>
              </a:rPr>
              <a:t>diformat dalam bahasa yang disebut Hypertext Markup Language (HTML).</a:t>
            </a:r>
            <a:endParaRPr lang="en-US" sz="2400" b="0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i="0" dirty="0" err="1">
                <a:effectLst/>
                <a:latin typeface="+mj-lt"/>
              </a:rPr>
              <a:t>Maka</a:t>
            </a:r>
            <a:r>
              <a:rPr lang="en-US" sz="2400" b="1" i="0" dirty="0">
                <a:effectLst/>
                <a:latin typeface="+mj-lt"/>
              </a:rPr>
              <a:t> </a:t>
            </a:r>
            <a:r>
              <a:rPr lang="id-ID" sz="2400" b="1" i="0" dirty="0">
                <a:effectLst/>
                <a:latin typeface="+mj-lt"/>
              </a:rPr>
              <a:t>HTML</a:t>
            </a:r>
            <a:r>
              <a:rPr lang="id-ID" sz="2400" b="0" i="0" dirty="0">
                <a:effectLst/>
                <a:latin typeface="+mj-lt"/>
              </a:rPr>
              <a:t> adalah bahasa pembuat halaman web. Ini menggunakan berbagai tag dan atribut untuk memformat dan menampilkan elemen seperti paragraf, hyperlink, dan gambar.</a:t>
            </a:r>
            <a:endParaRPr lang="en-US" sz="2400" b="0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TAPI....</a:t>
            </a:r>
            <a:endParaRPr lang="en-US" sz="2400" b="1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0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248964" y="1284040"/>
            <a:ext cx="104342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endParaRPr lang="en-US" b="1" dirty="0"/>
          </a:p>
          <a:p>
            <a:r>
              <a:rPr lang="en-US" dirty="0"/>
              <a:t>Ada </a:t>
            </a:r>
            <a:r>
              <a:rPr lang="en-US" dirty="0" err="1"/>
              <a:t>cara</a:t>
            </a:r>
            <a:r>
              <a:rPr lang="en-US" dirty="0"/>
              <a:t> lain </a:t>
            </a:r>
            <a:r>
              <a:rPr lang="en-US" dirty="0" err="1"/>
              <a:t>untuk</a:t>
            </a:r>
            <a:r>
              <a:rPr lang="en-US" dirty="0"/>
              <a:t> handle data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mendeklarasikan</a:t>
            </a:r>
            <a:r>
              <a:rPr lang="en-US" dirty="0"/>
              <a:t> ke variable,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file </a:t>
            </a:r>
            <a:r>
              <a:rPr lang="en-US" dirty="0" err="1"/>
              <a:t>geojsonnya</a:t>
            </a:r>
            <a:r>
              <a:rPr lang="en-US" dirty="0"/>
              <a:t>.</a:t>
            </a:r>
          </a:p>
          <a:p>
            <a:r>
              <a:rPr lang="en-US" dirty="0" err="1"/>
              <a:t>Geojson</a:t>
            </a:r>
            <a:r>
              <a:rPr lang="en-US" dirty="0"/>
              <a:t> adalah </a:t>
            </a:r>
            <a:r>
              <a:rPr lang="en-US" dirty="0" err="1"/>
              <a:t>sebuah</a:t>
            </a:r>
            <a:r>
              <a:rPr lang="en-US" dirty="0"/>
              <a:t> format file juga yang di </a:t>
            </a:r>
            <a:r>
              <a:rPr lang="en-US" dirty="0" err="1"/>
              <a:t>dalamnya</a:t>
            </a:r>
            <a:r>
              <a:rPr lang="en-US" dirty="0"/>
              <a:t> merupakan </a:t>
            </a:r>
            <a:r>
              <a:rPr lang="en-US" dirty="0" err="1"/>
              <a:t>featureCollection</a:t>
            </a:r>
            <a:r>
              <a:rPr lang="en-US" dirty="0"/>
              <a:t> </a:t>
            </a:r>
            <a:r>
              <a:rPr lang="en-US" dirty="0" err="1"/>
              <a:t>geojson</a:t>
            </a:r>
            <a:r>
              <a:rPr lang="en-US" dirty="0"/>
              <a:t> juga.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beberapa</a:t>
            </a:r>
            <a:r>
              <a:rPr lang="en-US" dirty="0"/>
              <a:t> software </a:t>
            </a:r>
            <a:r>
              <a:rPr lang="en-US" dirty="0" err="1"/>
              <a:t>gis</a:t>
            </a:r>
            <a:r>
              <a:rPr lang="en-US" dirty="0"/>
              <a:t> (</a:t>
            </a:r>
            <a:r>
              <a:rPr lang="en-US" dirty="0" err="1"/>
              <a:t>shp</a:t>
            </a:r>
            <a:r>
              <a:rPr lang="en-US" dirty="0"/>
              <a:t>) dapat melakukan export data ke </a:t>
            </a:r>
            <a:r>
              <a:rPr lang="en-US" dirty="0" err="1"/>
              <a:t>geojson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dirty="0" err="1"/>
              <a:t>arcmap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export to </a:t>
            </a:r>
            <a:r>
              <a:rPr lang="en-US" dirty="0" err="1"/>
              <a:t>geojson</a:t>
            </a:r>
            <a:r>
              <a:rPr lang="en-US" dirty="0"/>
              <a:t>.</a:t>
            </a:r>
          </a:p>
          <a:p>
            <a:r>
              <a:rPr lang="en-US" dirty="0"/>
              <a:t>Cara lain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file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software </a:t>
            </a:r>
            <a:r>
              <a:rPr lang="en-US" dirty="0" err="1"/>
              <a:t>gis</a:t>
            </a:r>
            <a:r>
              <a:rPr lang="en-US" dirty="0"/>
              <a:t> (</a:t>
            </a:r>
            <a:r>
              <a:rPr lang="en-US" dirty="0" err="1"/>
              <a:t>shp</a:t>
            </a:r>
            <a:r>
              <a:rPr lang="en-US" dirty="0"/>
              <a:t>) selain </a:t>
            </a:r>
            <a:r>
              <a:rPr lang="en-US" dirty="0" err="1"/>
              <a:t>dari</a:t>
            </a:r>
            <a:r>
              <a:rPr lang="en-US" dirty="0"/>
              <a:t> export, dapat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tools converter online </a:t>
            </a:r>
            <a:r>
              <a:rPr lang="en-US" dirty="0" err="1">
                <a:hlinkClick r:id="rId2"/>
              </a:rPr>
              <a:t>shp</a:t>
            </a:r>
            <a:r>
              <a:rPr lang="en-US" dirty="0">
                <a:hlinkClick r:id="rId2"/>
              </a:rPr>
              <a:t> to </a:t>
            </a:r>
            <a:r>
              <a:rPr lang="en-US" dirty="0" err="1">
                <a:hlinkClick r:id="rId2"/>
              </a:rPr>
              <a:t>geojson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bertebaran</a:t>
            </a:r>
            <a:r>
              <a:rPr lang="en-US" dirty="0"/>
              <a:t> di internet)</a:t>
            </a:r>
          </a:p>
          <a:p>
            <a:endParaRPr lang="en-US" dirty="0"/>
          </a:p>
          <a:p>
            <a:r>
              <a:rPr lang="en-US" dirty="0"/>
              <a:t>Zip </a:t>
            </a:r>
            <a:r>
              <a:rPr lang="en-US" dirty="0" err="1"/>
              <a:t>dahulu</a:t>
            </a:r>
            <a:r>
              <a:rPr lang="en-US" dirty="0"/>
              <a:t> file shapefile dan </a:t>
            </a:r>
            <a:r>
              <a:rPr lang="en-US" dirty="0" err="1"/>
              <a:t>pendukungnya</a:t>
            </a:r>
            <a:r>
              <a:rPr lang="en-US" dirty="0"/>
              <a:t> (.</a:t>
            </a:r>
            <a:r>
              <a:rPr lang="en-US" dirty="0" err="1"/>
              <a:t>prj</a:t>
            </a:r>
            <a:r>
              <a:rPr lang="en-US" dirty="0"/>
              <a:t> .</a:t>
            </a:r>
            <a:r>
              <a:rPr lang="en-US" dirty="0" err="1"/>
              <a:t>sbx</a:t>
            </a:r>
            <a:r>
              <a:rPr lang="en-US" dirty="0"/>
              <a:t> ,</a:t>
            </a:r>
            <a:r>
              <a:rPr lang="en-US" dirty="0" err="1"/>
              <a:t>dsb</a:t>
            </a:r>
            <a:r>
              <a:rPr lang="en-US" dirty="0"/>
              <a:t>..), </a:t>
            </a:r>
            <a:r>
              <a:rPr lang="en-US" dirty="0" err="1"/>
              <a:t>lalu</a:t>
            </a:r>
            <a:r>
              <a:rPr lang="en-US" dirty="0"/>
              <a:t> dapat </a:t>
            </a:r>
            <a:r>
              <a:rPr lang="en-US" dirty="0" err="1"/>
              <a:t>dilakukan</a:t>
            </a:r>
            <a:r>
              <a:rPr lang="en-US" dirty="0"/>
              <a:t> convert</a:t>
            </a:r>
          </a:p>
          <a:p>
            <a:r>
              <a:rPr lang="en-US" dirty="0"/>
              <a:t>Dalam </a:t>
            </a:r>
            <a:r>
              <a:rPr lang="en-US" dirty="0" err="1"/>
              <a:t>satu</a:t>
            </a:r>
            <a:r>
              <a:rPr lang="en-US" dirty="0"/>
              <a:t> file zip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shp</a:t>
            </a:r>
            <a:r>
              <a:rPr lang="en-US" dirty="0"/>
              <a:t>. </a:t>
            </a:r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shp</a:t>
            </a:r>
            <a:r>
              <a:rPr lang="en-US" dirty="0"/>
              <a:t> projection-</a:t>
            </a:r>
            <a:r>
              <a:rPr lang="en-US" dirty="0" err="1"/>
              <a:t>nya</a:t>
            </a:r>
            <a:r>
              <a:rPr lang="en-US" dirty="0"/>
              <a:t> Longitude/Latitude (</a:t>
            </a:r>
            <a:r>
              <a:rPr lang="en-US" dirty="0" err="1"/>
              <a:t>degreess</a:t>
            </a:r>
            <a:r>
              <a:rPr lang="en-US" dirty="0"/>
              <a:t>). [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bahasan</a:t>
            </a:r>
            <a:r>
              <a:rPr lang="en-US" dirty="0"/>
              <a:t> ini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converting projection di leaflet]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98537F-C545-8710-FF05-BFCB939C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616" y="2458242"/>
            <a:ext cx="1473200" cy="140989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40E88CF-3AC0-8189-9EF1-FFAD1650A4B9}"/>
              </a:ext>
            </a:extLst>
          </p:cNvPr>
          <p:cNvGrpSpPr/>
          <p:nvPr/>
        </p:nvGrpSpPr>
        <p:grpSpPr>
          <a:xfrm>
            <a:off x="924560" y="5426932"/>
            <a:ext cx="9367520" cy="1431068"/>
            <a:chOff x="619760" y="5451815"/>
            <a:chExt cx="9367520" cy="14310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FB7606-D317-11CA-0CB3-EA6B6449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60" y="5451815"/>
              <a:ext cx="1454274" cy="14310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F513FE-55BB-FBBB-16DE-1E8954F1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007" y="5463479"/>
              <a:ext cx="1489419" cy="137528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8FBB85-E506-D47D-D57A-65312BF1E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1279" y="5511792"/>
              <a:ext cx="2132631" cy="12786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2D3CD5C-FAA2-9CEE-C5B8-70527CA5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5200" y="5480063"/>
              <a:ext cx="1402080" cy="1325404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5A0B4F7-B30F-CE1B-FBC7-BA59346EA461}"/>
                </a:ext>
              </a:extLst>
            </p:cNvPr>
            <p:cNvSpPr/>
            <p:nvPr/>
          </p:nvSpPr>
          <p:spPr>
            <a:xfrm>
              <a:off x="2194560" y="5994400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CB12527-F6C4-C4E7-446E-F0588054997E}"/>
                </a:ext>
              </a:extLst>
            </p:cNvPr>
            <p:cNvSpPr/>
            <p:nvPr/>
          </p:nvSpPr>
          <p:spPr>
            <a:xfrm>
              <a:off x="4549847" y="6051325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A50487C-96A5-9707-5C0D-8E86317E15BD}"/>
                </a:ext>
              </a:extLst>
            </p:cNvPr>
            <p:cNvSpPr/>
            <p:nvPr/>
          </p:nvSpPr>
          <p:spPr>
            <a:xfrm>
              <a:off x="7782075" y="5994400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74360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r>
              <a:rPr lang="en-US" dirty="0"/>
              <a:t>Cara ini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file </a:t>
            </a:r>
            <a:r>
              <a:rPr lang="en-US" dirty="0" err="1"/>
              <a:t>geojsonnya</a:t>
            </a:r>
            <a:r>
              <a:rPr lang="en-US" dirty="0"/>
              <a:t>.</a:t>
            </a:r>
          </a:p>
          <a:p>
            <a:r>
              <a:rPr lang="en-US" dirty="0" err="1"/>
              <a:t>Maka</a:t>
            </a:r>
            <a:r>
              <a:rPr lang="en-US" dirty="0"/>
              <a:t> dapat menggunakan </a:t>
            </a:r>
            <a:r>
              <a:rPr lang="en-US" dirty="0" err="1"/>
              <a:t>cara</a:t>
            </a:r>
            <a:r>
              <a:rPr lang="en-US" dirty="0"/>
              <a:t>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, pada </a:t>
            </a:r>
            <a:r>
              <a:rPr lang="en-US" dirty="0" err="1"/>
              <a:t>kasus</a:t>
            </a:r>
            <a:r>
              <a:rPr lang="en-US" dirty="0"/>
              <a:t> ini file </a:t>
            </a:r>
            <a:r>
              <a:rPr lang="en-US" dirty="0" err="1"/>
              <a:t>geojson</a:t>
            </a:r>
            <a:r>
              <a:rPr lang="en-US" dirty="0"/>
              <a:t> berada di folder assets-&gt;</a:t>
            </a:r>
            <a:r>
              <a:rPr lang="en-US" dirty="0" err="1"/>
              <a:t>geojson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75261-2461-8411-CE6D-6E1A7ACB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2404827"/>
            <a:ext cx="6973273" cy="1314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FA63E-84AA-66C3-3940-74BBBDD1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880" y="1307545"/>
            <a:ext cx="1402080" cy="1325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B8025-DEBF-2653-A3CE-4EA9F294D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4" y="4467608"/>
            <a:ext cx="2412648" cy="1599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324DB-00D2-5B86-B0D5-E224CCCC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320" y="4312032"/>
            <a:ext cx="7916380" cy="1238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71BED1-CF4B-70E8-E873-64A464612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570" y="5347721"/>
            <a:ext cx="3108960" cy="143793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7DBBF2D-03DE-5162-5937-282E1C1D1C67}"/>
              </a:ext>
            </a:extLst>
          </p:cNvPr>
          <p:cNvCxnSpPr/>
          <p:nvPr/>
        </p:nvCxnSpPr>
        <p:spPr>
          <a:xfrm>
            <a:off x="6217920" y="5550455"/>
            <a:ext cx="2479040" cy="636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5BCD67-D30F-B773-369A-168CF04E8A1F}"/>
              </a:ext>
            </a:extLst>
          </p:cNvPr>
          <p:cNvSpPr txBox="1"/>
          <p:nvPr/>
        </p:nvSpPr>
        <p:spPr>
          <a:xfrm>
            <a:off x="35287" y="6194884"/>
            <a:ext cx="2941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7"/>
              </a:rPr>
              <a:t>https://bit.ly/3G63zz7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3279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sama seperti </a:t>
            </a:r>
            <a:r>
              <a:rPr lang="en-US" dirty="0">
                <a:hlinkClick r:id="rId2" action="ppaction://hlinksldjump"/>
              </a:rPr>
              <a:t>slide </a:t>
            </a:r>
            <a:r>
              <a:rPr lang="en-US" dirty="0" err="1">
                <a:hlinkClick r:id="rId2" action="ppaction://hlinksldjump"/>
              </a:rPr>
              <a:t>sebelumnya</a:t>
            </a:r>
            <a:r>
              <a:rPr lang="en-US" dirty="0">
                <a:hlinkClick r:id="rId2" action="ppaction://hlinksldjump"/>
              </a:rPr>
              <a:t> </a:t>
            </a:r>
            <a:r>
              <a:rPr lang="en-US" dirty="0" err="1"/>
              <a:t>tentang</a:t>
            </a:r>
            <a:r>
              <a:rPr lang="en-US" dirty="0"/>
              <a:t> memberikan style dengan data non-</a:t>
            </a:r>
            <a:r>
              <a:rPr lang="en-US" dirty="0" err="1"/>
              <a:t>geojson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Bedanya</a:t>
            </a:r>
            <a:r>
              <a:rPr lang="en-US" dirty="0"/>
              <a:t> pada data </a:t>
            </a:r>
            <a:r>
              <a:rPr lang="en-US" dirty="0" err="1"/>
              <a:t>geojson</a:t>
            </a:r>
            <a:r>
              <a:rPr lang="en-US" dirty="0"/>
              <a:t> ini code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. Jika menggunakan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warnanya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sama </a:t>
            </a:r>
            <a:r>
              <a:rPr lang="en-US" dirty="0" err="1"/>
              <a:t>semua</a:t>
            </a:r>
            <a:r>
              <a:rPr lang="en-US" dirty="0"/>
              <a:t> pada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geojson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Misal</a:t>
            </a:r>
            <a:r>
              <a:rPr lang="en-US" dirty="0"/>
              <a:t> setting symbology pada </a:t>
            </a:r>
            <a:r>
              <a:rPr lang="en-US" dirty="0" err="1"/>
              <a:t>administasi</a:t>
            </a:r>
            <a:r>
              <a:rPr lang="en-US" dirty="0"/>
              <a:t> Surabaya dengan parameter </a:t>
            </a:r>
            <a:r>
              <a:rPr lang="en-US" dirty="0" err="1"/>
              <a:t>luas</a:t>
            </a:r>
            <a:r>
              <a:rPr lang="en-US" dirty="0"/>
              <a:t> (pada </a:t>
            </a:r>
            <a:r>
              <a:rPr lang="en-US" dirty="0" err="1"/>
              <a:t>kasus</a:t>
            </a:r>
            <a:r>
              <a:rPr lang="en-US" dirty="0"/>
              <a:t> ini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seperti </a:t>
            </a:r>
            <a:r>
              <a:rPr lang="en-US" dirty="0" err="1"/>
              <a:t>populasi</a:t>
            </a:r>
            <a:r>
              <a:rPr lang="en-US" dirty="0"/>
              <a:t>, </a:t>
            </a:r>
            <a:r>
              <a:rPr lang="en-US" dirty="0" err="1"/>
              <a:t>kepadatan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 pada data.)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F02B0-1193-1C77-5676-A8FD583A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43" y="1713398"/>
            <a:ext cx="4812857" cy="1632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7443F-6B01-CB7C-52DE-FA2AF598E5E6}"/>
              </a:ext>
            </a:extLst>
          </p:cNvPr>
          <p:cNvSpPr txBox="1"/>
          <p:nvPr/>
        </p:nvSpPr>
        <p:spPr>
          <a:xfrm>
            <a:off x="5971358" y="5463479"/>
            <a:ext cx="1746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CB785D-323B-058C-2ED4-8302009AC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5758953"/>
            <a:ext cx="1746312" cy="5058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264581-6914-7310-A84D-444DA38DE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20" y="6283304"/>
            <a:ext cx="3390777" cy="611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B86974-34C6-2E2D-7701-7C7D44844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413" y="6264829"/>
            <a:ext cx="2641587" cy="5931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C42399-1185-F94B-A56B-088116F30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948" y="5601978"/>
            <a:ext cx="2777274" cy="6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file </a:t>
            </a:r>
            <a:r>
              <a:rPr lang="en-US" dirty="0" err="1"/>
              <a:t>geojson</a:t>
            </a:r>
            <a:r>
              <a:rPr lang="en-US" dirty="0"/>
              <a:t> ke leaflet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data object parameter-</a:t>
            </a:r>
            <a:r>
              <a:rPr lang="en-US" dirty="0" err="1"/>
              <a:t>nya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dengan </a:t>
            </a:r>
            <a:r>
              <a:rPr lang="en-US" dirty="0" err="1"/>
              <a:t>nama</a:t>
            </a:r>
            <a:r>
              <a:rPr lang="en-US" dirty="0"/>
              <a:t> function dan </a:t>
            </a:r>
            <a:r>
              <a:rPr lang="en-US" dirty="0" err="1"/>
              <a:t>isi</a:t>
            </a:r>
            <a:r>
              <a:rPr lang="en-US" dirty="0"/>
              <a:t> function </a:t>
            </a:r>
            <a:r>
              <a:rPr lang="en-US" dirty="0" err="1"/>
              <a:t>sesuai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093D9-0E61-E7D1-1E21-F1E48E78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40853"/>
            <a:ext cx="5130800" cy="80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8DC6C-66FE-6954-2EFB-781E2DA8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568578"/>
            <a:ext cx="6522720" cy="145653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82ACDC0-D9B7-6EDE-516B-4CC0058AF5F6}"/>
              </a:ext>
            </a:extLst>
          </p:cNvPr>
          <p:cNvSpPr/>
          <p:nvPr/>
        </p:nvSpPr>
        <p:spPr>
          <a:xfrm>
            <a:off x="3037840" y="2915920"/>
            <a:ext cx="284480" cy="513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4E4E7-2EE0-025B-5940-050F40D08495}"/>
              </a:ext>
            </a:extLst>
          </p:cNvPr>
          <p:cNvSpPr txBox="1"/>
          <p:nvPr/>
        </p:nvSpPr>
        <p:spPr>
          <a:xfrm>
            <a:off x="7487920" y="3568578"/>
            <a:ext cx="460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fillStyle</a:t>
            </a:r>
            <a:r>
              <a:rPr lang="en-US" sz="1400" dirty="0"/>
              <a:t> </a:t>
            </a:r>
            <a:r>
              <a:rPr lang="en-US" sz="1400" dirty="0" err="1"/>
              <a:t>disamping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variable yang </a:t>
            </a:r>
            <a:r>
              <a:rPr lang="en-US" sz="1400" dirty="0" err="1"/>
              <a:t>berisi</a:t>
            </a:r>
            <a:r>
              <a:rPr lang="en-US" sz="1400" dirty="0"/>
              <a:t> function</a:t>
            </a:r>
            <a:endParaRPr lang="id-ID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C3070-9E12-0FD0-09C2-E472A427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34" y="4935985"/>
            <a:ext cx="4375666" cy="166831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7467DE-4349-34CD-8EBF-5E9681C90732}"/>
              </a:ext>
            </a:extLst>
          </p:cNvPr>
          <p:cNvCxnSpPr>
            <a:cxnSpLocks/>
          </p:cNvCxnSpPr>
          <p:nvPr/>
        </p:nvCxnSpPr>
        <p:spPr>
          <a:xfrm flipH="1">
            <a:off x="8463280" y="3876355"/>
            <a:ext cx="1584960" cy="95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C01F60-5C72-4418-D993-C94E0E60F198}"/>
              </a:ext>
            </a:extLst>
          </p:cNvPr>
          <p:cNvSpPr txBox="1"/>
          <p:nvPr/>
        </p:nvSpPr>
        <p:spPr>
          <a:xfrm>
            <a:off x="8722360" y="4628208"/>
            <a:ext cx="460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getColor</a:t>
            </a:r>
            <a:r>
              <a:rPr lang="en-US" sz="1400" dirty="0"/>
              <a:t> adalah merupakan </a:t>
            </a:r>
            <a:r>
              <a:rPr lang="en-US" sz="1400" dirty="0" err="1"/>
              <a:t>nama</a:t>
            </a:r>
            <a:r>
              <a:rPr lang="en-US" sz="1400" dirty="0"/>
              <a:t> function</a:t>
            </a:r>
            <a:endParaRPr lang="id-ID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514AB-2A95-0CA6-5805-0A041C0DEE33}"/>
              </a:ext>
            </a:extLst>
          </p:cNvPr>
          <p:cNvCxnSpPr/>
          <p:nvPr/>
        </p:nvCxnSpPr>
        <p:spPr>
          <a:xfrm flipH="1">
            <a:off x="6421120" y="5770142"/>
            <a:ext cx="1209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97E508-D527-FA8A-DA5C-A955CC6666D6}"/>
              </a:ext>
            </a:extLst>
          </p:cNvPr>
          <p:cNvSpPr txBox="1"/>
          <p:nvPr/>
        </p:nvSpPr>
        <p:spPr>
          <a:xfrm>
            <a:off x="965200" y="5335011"/>
            <a:ext cx="415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Disinilah</a:t>
            </a:r>
            <a:r>
              <a:rPr lang="en-US" sz="1400" dirty="0"/>
              <a:t> </a:t>
            </a:r>
            <a:r>
              <a:rPr lang="en-US" sz="1400" dirty="0" err="1"/>
              <a:t>kuncinya</a:t>
            </a:r>
            <a:r>
              <a:rPr lang="en-US" sz="1400" dirty="0"/>
              <a:t>, </a:t>
            </a:r>
            <a:r>
              <a:rPr lang="en-US" sz="1400" dirty="0" err="1"/>
              <a:t>getcolor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menambil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luasan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atribut</a:t>
            </a:r>
            <a:r>
              <a:rPr lang="en-US" sz="1400" dirty="0"/>
              <a:t> </a:t>
            </a:r>
            <a:r>
              <a:rPr lang="en-US" sz="1400" dirty="0" err="1"/>
              <a:t>tabel</a:t>
            </a:r>
            <a:r>
              <a:rPr lang="en-US" sz="1400" dirty="0"/>
              <a:t> dan </a:t>
            </a:r>
            <a:r>
              <a:rPr lang="en-US" sz="1400" dirty="0" err="1"/>
              <a:t>mencocokan</a:t>
            </a:r>
            <a:r>
              <a:rPr lang="en-US" sz="1400" dirty="0"/>
              <a:t> dengan </a:t>
            </a:r>
            <a:r>
              <a:rPr lang="en-US" sz="1400" dirty="0" err="1"/>
              <a:t>pengkondisian</a:t>
            </a:r>
            <a:r>
              <a:rPr lang="en-US" sz="1400" dirty="0"/>
              <a:t> (</a:t>
            </a:r>
            <a:r>
              <a:rPr lang="en-US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if else</a:t>
            </a:r>
            <a:r>
              <a:rPr lang="en-US" sz="1400" dirty="0"/>
              <a:t>) yang </a:t>
            </a:r>
            <a:r>
              <a:rPr lang="en-US" sz="1400" dirty="0" err="1"/>
              <a:t>ada</a:t>
            </a:r>
            <a:r>
              <a:rPr lang="en-US" sz="1400" dirty="0"/>
              <a:t> dan </a:t>
            </a:r>
            <a:r>
              <a:rPr lang="en-US" sz="1400" dirty="0" err="1"/>
              <a:t>mengembalikan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yang </a:t>
            </a:r>
            <a:r>
              <a:rPr lang="en-US" sz="1400" dirty="0" err="1"/>
              <a:t>cocok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menerapkan</a:t>
            </a:r>
            <a:r>
              <a:rPr lang="en-US" sz="1400" dirty="0"/>
              <a:t> hex code ke </a:t>
            </a:r>
            <a:r>
              <a:rPr lang="en-US" sz="105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400" dirty="0"/>
              <a:t>.</a:t>
            </a:r>
            <a:endParaRPr lang="id-ID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2FD9B3-7567-BC57-4331-F80B7F659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499" y="5088470"/>
            <a:ext cx="1110501" cy="18059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06178E-309A-E959-AEBB-006EAECC9018}"/>
              </a:ext>
            </a:extLst>
          </p:cNvPr>
          <p:cNvSpPr txBox="1"/>
          <p:nvPr/>
        </p:nvSpPr>
        <p:spPr>
          <a:xfrm>
            <a:off x="0" y="6615865"/>
            <a:ext cx="415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L.getJSON</a:t>
            </a:r>
            <a:r>
              <a:rPr lang="en-US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400" dirty="0"/>
              <a:t>merupakan function looping </a:t>
            </a:r>
            <a:r>
              <a:rPr lang="en-US" sz="1400" dirty="0" err="1"/>
              <a:t>dari</a:t>
            </a:r>
            <a:r>
              <a:rPr lang="en-US" sz="1400" dirty="0"/>
              <a:t> leaflet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030329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A9E2D-A40F-2CDD-2D4D-747C85C6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07545"/>
            <a:ext cx="3641431" cy="4199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AD75E-5D6E-23D5-19E1-72410378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14" y="1452880"/>
            <a:ext cx="4720286" cy="21787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EE55BB-39FF-4C18-A8A6-2B1E59E3FF94}"/>
              </a:ext>
            </a:extLst>
          </p:cNvPr>
          <p:cNvCxnSpPr>
            <a:stCxn id="8" idx="3"/>
          </p:cNvCxnSpPr>
          <p:nvPr/>
        </p:nvCxnSpPr>
        <p:spPr>
          <a:xfrm flipV="1">
            <a:off x="4261191" y="3149600"/>
            <a:ext cx="981369" cy="25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065ED5-0747-714F-D2FC-2A9794D58A45}"/>
              </a:ext>
            </a:extLst>
          </p:cNvPr>
          <p:cNvSpPr txBox="1"/>
          <p:nvPr/>
        </p:nvSpPr>
        <p:spPr>
          <a:xfrm>
            <a:off x="81280" y="5848667"/>
            <a:ext cx="6239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Jika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800" dirty="0"/>
              <a:t> </a:t>
            </a:r>
            <a:r>
              <a:rPr lang="en-US" sz="1800" dirty="0" err="1"/>
              <a:t>diisi</a:t>
            </a:r>
            <a:r>
              <a:rPr lang="en-US" dirty="0"/>
              <a:t> seperti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: ‘yellow’</a:t>
            </a:r>
          </a:p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sama </a:t>
            </a:r>
            <a:r>
              <a:rPr lang="en-US" dirty="0" err="1"/>
              <a:t>semua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D969A-BE67-BDD7-3787-3C29274DA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771" y="4767729"/>
            <a:ext cx="3233196" cy="198732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FE2952-8669-A934-B383-709FF2C1D4A1}"/>
              </a:ext>
            </a:extLst>
          </p:cNvPr>
          <p:cNvCxnSpPr>
            <a:cxnSpLocks/>
          </p:cNvCxnSpPr>
          <p:nvPr/>
        </p:nvCxnSpPr>
        <p:spPr>
          <a:xfrm>
            <a:off x="5791200" y="5904100"/>
            <a:ext cx="833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data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featurenya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data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beda-beda</a:t>
            </a:r>
            <a:r>
              <a:rPr lang="en-US" dirty="0"/>
              <a:t>. </a:t>
            </a:r>
            <a:r>
              <a:rPr lang="en-US" dirty="0" err="1"/>
              <a:t>Contoh</a:t>
            </a:r>
            <a:r>
              <a:rPr lang="en-US" dirty="0"/>
              <a:t> pada data </a:t>
            </a:r>
            <a:r>
              <a:rPr lang="en-US" dirty="0" err="1"/>
              <a:t>administrasi</a:t>
            </a:r>
            <a:r>
              <a:rPr lang="en-US" dirty="0"/>
              <a:t> Surabaya pada </a:t>
            </a:r>
            <a:r>
              <a:rPr lang="en-US" dirty="0">
                <a:hlinkClick r:id="rId2" action="ppaction://hlinksldjump"/>
              </a:rPr>
              <a:t>slide </a:t>
            </a:r>
            <a:r>
              <a:rPr lang="en-US" dirty="0" err="1">
                <a:hlinkClick r:id="rId2" action="ppaction://hlinksldjump"/>
              </a:rPr>
              <a:t>sebelumnya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Maka</a:t>
            </a:r>
            <a:r>
              <a:rPr lang="en-US" dirty="0"/>
              <a:t> 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berbeda-beda</a:t>
            </a:r>
            <a:r>
              <a:rPr lang="en-US" dirty="0"/>
              <a:t> Ketika </a:t>
            </a:r>
            <a:r>
              <a:rPr lang="en-US" dirty="0" err="1"/>
              <a:t>diklik</a:t>
            </a:r>
            <a:r>
              <a:rPr lang="en-US" dirty="0"/>
              <a:t>, </a:t>
            </a:r>
            <a:r>
              <a:rPr lang="en-US" dirty="0" err="1"/>
              <a:t>sesuai</a:t>
            </a:r>
            <a:r>
              <a:rPr lang="en-US" dirty="0"/>
              <a:t> data feature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konsepnya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menggunakan function dan looping.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9B573-6593-5D8D-CA4F-C27956CC798F}"/>
              </a:ext>
            </a:extLst>
          </p:cNvPr>
          <p:cNvSpPr txBox="1"/>
          <p:nvPr/>
        </p:nvSpPr>
        <p:spPr>
          <a:xfrm>
            <a:off x="7160515" y="4527234"/>
            <a:ext cx="1746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F13D8-4182-7248-4C43-F2B76BB9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833" y="5657673"/>
            <a:ext cx="2302167" cy="1200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DD1838-6793-0526-A5B7-F1D905390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023" y="4946473"/>
            <a:ext cx="2552977" cy="670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27AA15-39CA-9CE6-CC8B-D893C493F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320" y="5189024"/>
            <a:ext cx="3210703" cy="16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51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B40647-F155-418D-6D08-9BA879C9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62" y="4166164"/>
            <a:ext cx="4529609" cy="105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A3A8A-024D-D7D0-8827-6C719887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1" y="2109234"/>
            <a:ext cx="6360160" cy="167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L.getJSON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data </a:t>
            </a:r>
            <a:r>
              <a:rPr lang="en-US" dirty="0" err="1"/>
              <a:t>tambahkan</a:t>
            </a:r>
            <a:r>
              <a:rPr lang="en-US" dirty="0"/>
              <a:t> parameter object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onEachFeature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dirty="0" err="1"/>
              <a:t>Contoh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232B35-09DB-232A-4C4D-0B3B0922507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631440" y="2837785"/>
            <a:ext cx="1676400" cy="20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2EC6F5-303C-0903-DA46-18DCA3D2AF6B}"/>
              </a:ext>
            </a:extLst>
          </p:cNvPr>
          <p:cNvSpPr txBox="1"/>
          <p:nvPr/>
        </p:nvSpPr>
        <p:spPr>
          <a:xfrm>
            <a:off x="4307840" y="2668508"/>
            <a:ext cx="175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Code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endParaRPr lang="id-ID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26327-49B9-0DCB-C5EC-77322121F1CD}"/>
              </a:ext>
            </a:extLst>
          </p:cNvPr>
          <p:cNvSpPr/>
          <p:nvPr/>
        </p:nvSpPr>
        <p:spPr>
          <a:xfrm>
            <a:off x="975360" y="2926382"/>
            <a:ext cx="1569720" cy="200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595F-4A1B-7825-2715-73AC70554BAD}"/>
              </a:ext>
            </a:extLst>
          </p:cNvPr>
          <p:cNvSpPr/>
          <p:nvPr/>
        </p:nvSpPr>
        <p:spPr>
          <a:xfrm>
            <a:off x="2316480" y="3141677"/>
            <a:ext cx="1211580" cy="2000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26AD2C-0630-7F1D-581F-4C2CFF03442C}"/>
              </a:ext>
            </a:extLst>
          </p:cNvPr>
          <p:cNvCxnSpPr>
            <a:cxnSpLocks/>
          </p:cNvCxnSpPr>
          <p:nvPr/>
        </p:nvCxnSpPr>
        <p:spPr>
          <a:xfrm>
            <a:off x="3131820" y="3341732"/>
            <a:ext cx="3322320" cy="8244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85F873-6990-474B-D786-E12D5914EA3C}"/>
              </a:ext>
            </a:extLst>
          </p:cNvPr>
          <p:cNvSpPr txBox="1"/>
          <p:nvPr/>
        </p:nvSpPr>
        <p:spPr>
          <a:xfrm>
            <a:off x="1609233" y="4352544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Kode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menampilkan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properties/</a:t>
            </a:r>
            <a:r>
              <a:rPr lang="en-US" sz="1400" dirty="0" err="1"/>
              <a:t>atribut</a:t>
            </a:r>
            <a:r>
              <a:rPr lang="en-US" sz="1400" dirty="0"/>
              <a:t> data yang </a:t>
            </a:r>
            <a:r>
              <a:rPr lang="en-US" sz="1400" dirty="0" err="1"/>
              <a:t>ada</a:t>
            </a:r>
            <a:r>
              <a:rPr lang="en-US" sz="1400" dirty="0"/>
              <a:t>.</a:t>
            </a:r>
            <a:endParaRPr lang="id-ID" sz="1400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32CDBF1-1CD1-5664-C129-CD83A97E7042}"/>
              </a:ext>
            </a:extLst>
          </p:cNvPr>
          <p:cNvSpPr/>
          <p:nvPr/>
        </p:nvSpPr>
        <p:spPr>
          <a:xfrm>
            <a:off x="5639183" y="4324637"/>
            <a:ext cx="385897" cy="6553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282F31-0957-64D8-28D4-518233AA0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4" y="4875763"/>
            <a:ext cx="2807335" cy="2083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129034-9FD3-A71E-25ED-0DC60B551624}"/>
              </a:ext>
            </a:extLst>
          </p:cNvPr>
          <p:cNvSpPr txBox="1"/>
          <p:nvPr/>
        </p:nvSpPr>
        <p:spPr>
          <a:xfrm>
            <a:off x="4619132" y="5867826"/>
            <a:ext cx="7229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Lalu </a:t>
            </a:r>
            <a:r>
              <a:rPr lang="en-US" sz="1400" dirty="0" err="1"/>
              <a:t>bagaimana</a:t>
            </a:r>
            <a:r>
              <a:rPr lang="en-US" sz="1400" dirty="0"/>
              <a:t> </a:t>
            </a: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ingin </a:t>
            </a:r>
            <a:r>
              <a:rPr lang="en-US" sz="1400" dirty="0" err="1"/>
              <a:t>semua</a:t>
            </a:r>
            <a:r>
              <a:rPr lang="en-US" sz="1400" dirty="0"/>
              <a:t> yang Tampil?</a:t>
            </a:r>
          </a:p>
          <a:p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Panggi</a:t>
            </a:r>
            <a:r>
              <a:rPr lang="en-US" sz="1400" dirty="0"/>
              <a:t> </a:t>
            </a:r>
            <a:r>
              <a:rPr lang="en-US" sz="1400" dirty="0" err="1"/>
              <a:t>datanya</a:t>
            </a:r>
            <a:r>
              <a:rPr lang="en-US" sz="1400" dirty="0"/>
              <a:t> </a:t>
            </a:r>
            <a:r>
              <a:rPr lang="en-US" sz="1400" dirty="0" err="1"/>
              <a:t>satu-satu</a:t>
            </a:r>
            <a:r>
              <a:rPr lang="en-US" sz="1400" dirty="0"/>
              <a:t> dengan </a:t>
            </a:r>
            <a:r>
              <a:rPr lang="id-ID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feature</a:t>
            </a:r>
            <a:r>
              <a:rPr lang="id-ID" sz="1400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properties</a:t>
            </a:r>
            <a:r>
              <a:rPr lang="en-US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.</a:t>
            </a:r>
            <a:r>
              <a:rPr lang="en-US" sz="1400" b="0" dirty="0" err="1">
                <a:solidFill>
                  <a:srgbClr val="E26674"/>
                </a:solidFill>
                <a:effectLst/>
                <a:latin typeface="Fira Code" pitchFamily="1" charset="0"/>
              </a:rPr>
              <a:t>nama_atributnya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765063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Lalu </a:t>
            </a: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ingin </a:t>
            </a:r>
            <a:r>
              <a:rPr lang="en-US" sz="1800" dirty="0" err="1"/>
              <a:t>semua</a:t>
            </a:r>
            <a:r>
              <a:rPr lang="en-US" sz="1800" dirty="0"/>
              <a:t> yang Tampil?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Panggi</a:t>
            </a:r>
            <a:r>
              <a:rPr lang="en-US" sz="1800" dirty="0"/>
              <a:t> </a:t>
            </a:r>
            <a:r>
              <a:rPr lang="en-US" sz="1800" dirty="0" err="1"/>
              <a:t>datanya</a:t>
            </a:r>
            <a:r>
              <a:rPr lang="en-US" sz="1800" dirty="0"/>
              <a:t> </a:t>
            </a:r>
            <a:r>
              <a:rPr lang="en-US" sz="1800" dirty="0" err="1"/>
              <a:t>satu-satu</a:t>
            </a:r>
            <a:r>
              <a:rPr lang="en-US" sz="1800" dirty="0"/>
              <a:t> dengan </a:t>
            </a:r>
            <a:r>
              <a:rPr lang="id-ID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feature</a:t>
            </a:r>
            <a:r>
              <a:rPr lang="id-ID" sz="1800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properties</a:t>
            </a:r>
            <a:r>
              <a:rPr lang="en-US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.</a:t>
            </a:r>
            <a:r>
              <a:rPr lang="en-US" sz="1800" b="0" dirty="0" err="1">
                <a:solidFill>
                  <a:srgbClr val="E26674"/>
                </a:solidFill>
                <a:effectLst/>
                <a:latin typeface="Fira Code" pitchFamily="1" charset="0"/>
              </a:rPr>
              <a:t>nama_atributnya</a:t>
            </a:r>
            <a:endParaRPr lang="en-US" b="0" dirty="0">
              <a:solidFill>
                <a:srgbClr val="E26674"/>
              </a:solidFill>
              <a:effectLst/>
              <a:latin typeface="Fira Code" pitchFamily="1" charset="0"/>
            </a:endParaRPr>
          </a:p>
          <a:p>
            <a:r>
              <a:rPr lang="en-US" dirty="0" err="1"/>
              <a:t>contoh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DC49B-D056-03A6-35EA-33618F58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2404827"/>
            <a:ext cx="7574248" cy="124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37AC9-380F-B3F2-46D4-CB21EAFD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3904916"/>
            <a:ext cx="4017842" cy="2953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3AAF4-E19F-046B-F33A-27C97D0286E6}"/>
              </a:ext>
            </a:extLst>
          </p:cNvPr>
          <p:cNvSpPr txBox="1"/>
          <p:nvPr/>
        </p:nvSpPr>
        <p:spPr>
          <a:xfrm>
            <a:off x="4637602" y="5801151"/>
            <a:ext cx="722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Untuk </a:t>
            </a:r>
            <a:r>
              <a:rPr lang="en-US" sz="1400" dirty="0" err="1"/>
              <a:t>merapikan</a:t>
            </a:r>
            <a:r>
              <a:rPr lang="en-US" sz="1400" dirty="0"/>
              <a:t> </a:t>
            </a:r>
            <a:r>
              <a:rPr lang="en-US" sz="1400" dirty="0" err="1"/>
              <a:t>lagi</a:t>
            </a:r>
            <a:r>
              <a:rPr lang="en-US" sz="1400" dirty="0"/>
              <a:t> Gunakan </a:t>
            </a:r>
            <a:r>
              <a:rPr lang="en-US" sz="1400" dirty="0" err="1"/>
              <a:t>css</a:t>
            </a:r>
            <a:endParaRPr lang="id-ID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AF6D9-0AF8-56F0-A524-C81378F6F700}"/>
              </a:ext>
            </a:extLst>
          </p:cNvPr>
          <p:cNvSpPr txBox="1"/>
          <p:nvPr/>
        </p:nvSpPr>
        <p:spPr>
          <a:xfrm>
            <a:off x="8841466" y="4908651"/>
            <a:ext cx="2941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4"/>
              </a:rPr>
              <a:t>https://bit.ly/3SOhiCh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1173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ats with text&#10;&#10;Description automatically generated">
            <a:extLst>
              <a:ext uri="{FF2B5EF4-FFF2-40B4-BE49-F238E27FC236}">
                <a16:creationId xmlns:a16="http://schemas.microsoft.com/office/drawing/2014/main" id="{4CA49603-416F-00BD-E477-42A7FE43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80" y="3686175"/>
            <a:ext cx="4968239" cy="3105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 err="1"/>
              <a:t>Intoduction</a:t>
            </a:r>
            <a:r>
              <a:rPr lang="en-US" dirty="0"/>
              <a:t>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Untuk </a:t>
            </a:r>
            <a:r>
              <a:rPr lang="en-US" sz="2400" dirty="0" err="1">
                <a:latin typeface="+mj-lt"/>
              </a:rPr>
              <a:t>membuat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sebuah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halaman</a:t>
            </a:r>
            <a:r>
              <a:rPr lang="en-US" sz="2400" dirty="0">
                <a:latin typeface="+mj-lt"/>
              </a:rPr>
              <a:t> web di zaman </a:t>
            </a:r>
            <a:r>
              <a:rPr lang="en-US" sz="2400" dirty="0" err="1">
                <a:latin typeface="+mj-lt"/>
              </a:rPr>
              <a:t>sekarang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HTML </a:t>
            </a:r>
            <a:r>
              <a:rPr lang="en-US" sz="2400" b="1" dirty="0" err="1">
                <a:latin typeface="+mj-lt"/>
              </a:rPr>
              <a:t>Saja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tidak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cukup</a:t>
            </a:r>
            <a:r>
              <a:rPr lang="en-US" sz="2400" b="1" dirty="0">
                <a:latin typeface="+mj-lt"/>
              </a:rPr>
              <a:t>. </a:t>
            </a:r>
            <a:endParaRPr lang="en-US" sz="2400" dirty="0"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+mj-lt"/>
              </a:rPr>
              <a:t>Membangun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Web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perlu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setidaknya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HTML dan CSS </a:t>
            </a:r>
            <a:r>
              <a:rPr lang="en-US" sz="2400" dirty="0">
                <a:latin typeface="+mj-lt"/>
              </a:rPr>
              <a:t>(Cascading Style Sheet). Untuk </a:t>
            </a:r>
            <a:r>
              <a:rPr lang="en-US" sz="2400" dirty="0" err="1">
                <a:latin typeface="+mj-lt"/>
              </a:rPr>
              <a:t>keperluan</a:t>
            </a:r>
            <a:r>
              <a:rPr lang="en-US" sz="2400" dirty="0">
                <a:latin typeface="+mj-lt"/>
              </a:rPr>
              <a:t> lebih </a:t>
            </a:r>
            <a:r>
              <a:rPr lang="en-US" sz="2400" dirty="0" err="1">
                <a:latin typeface="+mj-lt"/>
              </a:rPr>
              <a:t>lanjut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perlu</a:t>
            </a:r>
            <a:r>
              <a:rPr lang="en-US" sz="2400" dirty="0">
                <a:latin typeface="+mj-lt"/>
              </a:rPr>
              <a:t> juga </a:t>
            </a:r>
            <a:r>
              <a:rPr lang="en-US" sz="2400" b="1" dirty="0" err="1">
                <a:latin typeface="+mj-lt"/>
              </a:rPr>
              <a:t>Javascript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+mj-lt"/>
              </a:rPr>
              <a:t>Tetapi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membangun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webgis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Javascript</a:t>
            </a:r>
            <a:r>
              <a:rPr lang="en-US" sz="2400" dirty="0">
                <a:latin typeface="+mj-lt"/>
              </a:rPr>
              <a:t> dibutuhkan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6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ats with text&#10;&#10;Description automatically generated">
            <a:extLst>
              <a:ext uri="{FF2B5EF4-FFF2-40B4-BE49-F238E27FC236}">
                <a16:creationId xmlns:a16="http://schemas.microsoft.com/office/drawing/2014/main" id="{4CA49603-416F-00BD-E477-42A7FE43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1343025"/>
            <a:ext cx="5090159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HTML, CSS,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0" y="1866900"/>
            <a:ext cx="6648449" cy="4705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dirty="0">
                <a:latin typeface="+mj-lt"/>
              </a:rPr>
              <a:t>Dalam </a:t>
            </a:r>
            <a:r>
              <a:rPr lang="en-US" sz="2000" dirty="0" err="1">
                <a:latin typeface="+mj-lt"/>
              </a:rPr>
              <a:t>pengembangan</a:t>
            </a:r>
            <a:r>
              <a:rPr lang="en-US" sz="2000" dirty="0">
                <a:latin typeface="+mj-lt"/>
              </a:rPr>
              <a:t> web, </a:t>
            </a:r>
            <a:r>
              <a:rPr lang="en-US" sz="2000" dirty="0"/>
              <a:t>HTML, CSS, </a:t>
            </a:r>
            <a:r>
              <a:rPr lang="en-US" sz="2000" dirty="0" err="1"/>
              <a:t>Javascript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kegunaanna</a:t>
            </a:r>
            <a:r>
              <a:rPr lang="en-US" sz="2000" dirty="0"/>
              <a:t> masing-masing: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hlinkClick r:id="rId3"/>
              </a:rPr>
              <a:t>HTML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mengatur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struktur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isi</a:t>
            </a:r>
            <a:r>
              <a:rPr lang="en-US" sz="2000" dirty="0">
                <a:latin typeface="+mj-lt"/>
              </a:rPr>
              <a:t> web itu </a:t>
            </a:r>
            <a:r>
              <a:rPr lang="en-US" sz="2000" dirty="0" err="1">
                <a:latin typeface="+mj-lt"/>
              </a:rPr>
              <a:t>sendiri</a:t>
            </a:r>
            <a:r>
              <a:rPr lang="en-US" sz="2000" dirty="0">
                <a:latin typeface="+mj-lt"/>
              </a:rPr>
              <a:t> seperti tag, paragraph, </a:t>
            </a:r>
            <a:r>
              <a:rPr lang="en-US" sz="2000" dirty="0" err="1">
                <a:latin typeface="+mj-lt"/>
              </a:rPr>
              <a:t>gambar</a:t>
            </a:r>
            <a:r>
              <a:rPr lang="en-US" sz="2000" dirty="0">
                <a:latin typeface="+mj-lt"/>
              </a:rPr>
              <a:t>, heading text, link, </a:t>
            </a:r>
            <a:r>
              <a:rPr lang="en-US" sz="2000" dirty="0" err="1">
                <a:latin typeface="+mj-lt"/>
              </a:rPr>
              <a:t>dll</a:t>
            </a:r>
            <a:r>
              <a:rPr lang="en-US" sz="2000" dirty="0"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hlinkClick r:id="rId4"/>
              </a:rPr>
              <a:t>CSS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berperan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mengatur</a:t>
            </a:r>
            <a:r>
              <a:rPr lang="en-US" sz="2000" dirty="0">
                <a:latin typeface="+mj-lt"/>
              </a:rPr>
              <a:t> styling/</a:t>
            </a:r>
            <a:r>
              <a:rPr lang="en-US" sz="2000" dirty="0" err="1">
                <a:latin typeface="+mj-lt"/>
              </a:rPr>
              <a:t>tampilan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halaman</a:t>
            </a:r>
            <a:r>
              <a:rPr lang="en-US" sz="2000" dirty="0">
                <a:latin typeface="+mj-lt"/>
              </a:rPr>
              <a:t> yang </a:t>
            </a:r>
            <a:r>
              <a:rPr lang="en-US" sz="2000" dirty="0" err="1">
                <a:latin typeface="+mj-lt"/>
              </a:rPr>
              <a:t>mencakup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misal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warna</a:t>
            </a:r>
            <a:r>
              <a:rPr lang="en-US" sz="2000" dirty="0">
                <a:latin typeface="+mj-lt"/>
              </a:rPr>
              <a:t>, margin, padding, font, </a:t>
            </a:r>
            <a:r>
              <a:rPr lang="en-US" sz="2000" dirty="0" err="1">
                <a:latin typeface="+mj-lt"/>
              </a:rPr>
              <a:t>ukuran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posisi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dll</a:t>
            </a:r>
            <a:r>
              <a:rPr lang="en-US" sz="2000" dirty="0"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hlinkClick r:id="rId5"/>
              </a:rPr>
              <a:t>Javascript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berperan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logic yang </a:t>
            </a:r>
            <a:r>
              <a:rPr lang="en-US" sz="2000" dirty="0" err="1">
                <a:latin typeface="+mj-lt"/>
              </a:rPr>
              <a:t>ditanamkan</a:t>
            </a:r>
            <a:r>
              <a:rPr lang="en-US" sz="2000" dirty="0">
                <a:latin typeface="+mj-lt"/>
              </a:rPr>
              <a:t> pada </a:t>
            </a:r>
            <a:r>
              <a:rPr lang="en-US" sz="2000" dirty="0" err="1">
                <a:latin typeface="+mj-lt"/>
              </a:rPr>
              <a:t>sebuah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halaman</a:t>
            </a:r>
            <a:r>
              <a:rPr lang="en-US" sz="2000" dirty="0">
                <a:latin typeface="+mj-lt"/>
              </a:rPr>
              <a:t> web, seperti </a:t>
            </a:r>
            <a:r>
              <a:rPr lang="en-US" sz="2000" dirty="0" err="1">
                <a:latin typeface="+mj-lt"/>
              </a:rPr>
              <a:t>jika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sebuaah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tombol</a:t>
            </a:r>
            <a:r>
              <a:rPr lang="en-US" sz="2000" dirty="0">
                <a:latin typeface="+mj-lt"/>
              </a:rPr>
              <a:t>/</a:t>
            </a:r>
            <a:r>
              <a:rPr lang="en-US" sz="2000" dirty="0" err="1">
                <a:latin typeface="+mj-lt"/>
              </a:rPr>
              <a:t>elemen</a:t>
            </a:r>
            <a:r>
              <a:rPr lang="en-US" sz="2000" dirty="0">
                <a:latin typeface="+mj-lt"/>
              </a:rPr>
              <a:t> di klik </a:t>
            </a:r>
            <a:r>
              <a:rPr lang="en-US" sz="2000" dirty="0" err="1">
                <a:latin typeface="+mj-lt"/>
              </a:rPr>
              <a:t>maka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tampilkan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elemen</a:t>
            </a:r>
            <a:r>
              <a:rPr lang="en-US" sz="2000" dirty="0">
                <a:latin typeface="+mj-lt"/>
              </a:rPr>
              <a:t> A. </a:t>
            </a:r>
            <a:r>
              <a:rPr lang="en-US" sz="2000" dirty="0" err="1">
                <a:latin typeface="+mj-lt"/>
              </a:rPr>
              <a:t>atau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misal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jika</a:t>
            </a:r>
            <a:r>
              <a:rPr lang="en-US" sz="2000" dirty="0">
                <a:latin typeface="+mj-lt"/>
              </a:rPr>
              <a:t> user melakukan kondisi </a:t>
            </a:r>
            <a:r>
              <a:rPr lang="en-US" sz="2000" dirty="0" err="1">
                <a:latin typeface="+mj-lt"/>
              </a:rPr>
              <a:t>tertentu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jalan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fungsi</a:t>
            </a:r>
            <a:r>
              <a:rPr lang="en-US" sz="2000" dirty="0">
                <a:latin typeface="+mj-lt"/>
              </a:rPr>
              <a:t> yang telah </a:t>
            </a:r>
            <a:r>
              <a:rPr lang="en-US" sz="2000" dirty="0" err="1">
                <a:latin typeface="+mj-lt"/>
              </a:rPr>
              <a:t>ditetapkan</a:t>
            </a:r>
            <a:r>
              <a:rPr lang="en-US" sz="2000" dirty="0">
                <a:latin typeface="+mj-lt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82A6E-783F-CF97-2C28-30EA33D08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72" y="4140420"/>
            <a:ext cx="3469084" cy="26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1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HTML, CSS,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1A49E-BD4B-18F1-5668-57391383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891579"/>
            <a:ext cx="6753225" cy="30748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D4EFC-0579-C018-0BB3-7DF1937E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4" y="4316779"/>
            <a:ext cx="5947789" cy="278001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1FFDEE-5613-11F6-E580-35D2468C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707054"/>
            <a:ext cx="5715000" cy="3219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E5345E-390C-2EBC-00A9-E139348B6BC1}"/>
              </a:ext>
            </a:extLst>
          </p:cNvPr>
          <p:cNvSpPr txBox="1"/>
          <p:nvPr/>
        </p:nvSpPr>
        <p:spPr>
          <a:xfrm>
            <a:off x="759550" y="1716088"/>
            <a:ext cx="15931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 only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29057-E6EA-E42A-25CF-5D111C888689}"/>
              </a:ext>
            </a:extLst>
          </p:cNvPr>
          <p:cNvSpPr txBox="1"/>
          <p:nvPr/>
        </p:nvSpPr>
        <p:spPr>
          <a:xfrm>
            <a:off x="953587" y="4326304"/>
            <a:ext cx="15931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HTML+CSS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42E82-4CAD-AC46-F76A-13AD1A34DB1B}"/>
              </a:ext>
            </a:extLst>
          </p:cNvPr>
          <p:cNvSpPr txBox="1"/>
          <p:nvPr/>
        </p:nvSpPr>
        <p:spPr>
          <a:xfrm>
            <a:off x="7741375" y="2277208"/>
            <a:ext cx="1736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HTML+CSS+JS</a:t>
            </a:r>
            <a:endParaRPr lang="id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4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938213"/>
            <a:ext cx="9779182" cy="4676775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requirement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?</a:t>
            </a:r>
          </a:p>
          <a:p>
            <a:pPr marL="514350" indent="-514350" algn="just">
              <a:buAutoNum type="arabicPeriod"/>
            </a:pPr>
            <a:r>
              <a:rPr lang="en-US" dirty="0"/>
              <a:t>Punya </a:t>
            </a:r>
            <a:r>
              <a:rPr lang="en-US" b="1" dirty="0"/>
              <a:t>text editor</a:t>
            </a:r>
            <a:r>
              <a:rPr lang="en-US" dirty="0"/>
              <a:t>. </a:t>
            </a:r>
            <a:r>
              <a:rPr lang="en-US" sz="2400" dirty="0" err="1"/>
              <a:t>Apa</a:t>
            </a:r>
            <a:r>
              <a:rPr lang="en-US" sz="2400" dirty="0"/>
              <a:t> itu text editor? </a:t>
            </a:r>
            <a:r>
              <a:rPr lang="en-US" sz="2400" dirty="0" err="1"/>
              <a:t>Yaitu</a:t>
            </a:r>
            <a:r>
              <a:rPr lang="en-US" sz="2400" dirty="0"/>
              <a:t> software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menyunting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. </a:t>
            </a:r>
            <a:r>
              <a:rPr lang="en-US" sz="2400" dirty="0" err="1"/>
              <a:t>Memakai</a:t>
            </a:r>
            <a:r>
              <a:rPr lang="en-US" sz="2400" dirty="0"/>
              <a:t> notepad </a:t>
            </a:r>
            <a:r>
              <a:rPr lang="en-US" sz="2400" dirty="0" err="1"/>
              <a:t>bawaan</a:t>
            </a:r>
            <a:r>
              <a:rPr lang="en-US" sz="2400" dirty="0"/>
              <a:t> pun </a:t>
            </a:r>
            <a:r>
              <a:rPr lang="en-US" sz="2400" dirty="0" err="1"/>
              <a:t>bisa</a:t>
            </a:r>
            <a:r>
              <a:rPr lang="en-US" sz="2400" dirty="0"/>
              <a:t>,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menyulitkan</a:t>
            </a:r>
            <a:r>
              <a:rPr lang="en-US" sz="2400" dirty="0"/>
              <a:t> </a:t>
            </a:r>
            <a:r>
              <a:rPr lang="en-US" sz="2400" dirty="0" err="1"/>
              <a:t>diri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 dalam </a:t>
            </a:r>
            <a:r>
              <a:rPr lang="en-US" sz="2400" dirty="0" err="1"/>
              <a:t>membaca</a:t>
            </a:r>
            <a:r>
              <a:rPr lang="en-US" sz="2400" dirty="0"/>
              <a:t> code-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nanti</a:t>
            </a:r>
            <a:r>
              <a:rPr lang="en-US" sz="2400" dirty="0"/>
              <a:t>. </a:t>
            </a:r>
            <a:r>
              <a:rPr lang="en-US" sz="2400" dirty="0" err="1"/>
              <a:t>Rekomendasi</a:t>
            </a:r>
            <a:r>
              <a:rPr lang="en-US" sz="2400" dirty="0"/>
              <a:t> text editor </a:t>
            </a:r>
            <a:r>
              <a:rPr lang="en-US" sz="2400" dirty="0" err="1"/>
              <a:t>bisa</a:t>
            </a:r>
            <a:r>
              <a:rPr lang="en-US" sz="2400" dirty="0"/>
              <a:t> menggunakan </a:t>
            </a:r>
            <a:r>
              <a:rPr lang="en-US" sz="2400" b="1" dirty="0">
                <a:hlinkClick r:id="rId2"/>
              </a:rPr>
              <a:t>visual studio code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Pelajari</a:t>
            </a:r>
            <a:r>
              <a:rPr lang="en-US" sz="2400" dirty="0"/>
              <a:t> HTML, CSS, JS</a:t>
            </a:r>
          </a:p>
          <a:p>
            <a:r>
              <a:rPr lang="en-US" sz="2400" dirty="0" err="1"/>
              <a:t>Dahh</a:t>
            </a:r>
            <a:r>
              <a:rPr lang="en-US" sz="2400" dirty="0"/>
              <a:t> itu </a:t>
            </a:r>
            <a:r>
              <a:rPr lang="en-US" sz="2400" dirty="0" err="1"/>
              <a:t>aja</a:t>
            </a:r>
            <a:r>
              <a:rPr lang="en-US" sz="2400" dirty="0"/>
              <a:t>. Karena scope </a:t>
            </a:r>
            <a:r>
              <a:rPr lang="en-US" sz="2400" dirty="0" err="1"/>
              <a:t>bahasan</a:t>
            </a:r>
            <a:r>
              <a:rPr lang="en-US" sz="2400" dirty="0"/>
              <a:t> ini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web statis dan </a:t>
            </a:r>
            <a:r>
              <a:rPr lang="en-US" sz="2400" dirty="0" err="1"/>
              <a:t>webgis</a:t>
            </a:r>
            <a:r>
              <a:rPr lang="en-US" sz="2400" dirty="0"/>
              <a:t> statis,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interaksi</a:t>
            </a:r>
            <a:r>
              <a:rPr lang="en-US" sz="2400" dirty="0"/>
              <a:t> dengan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5379-43F2-15E6-7842-82B8E599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726" y="2635250"/>
            <a:ext cx="840506" cy="790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0714B-3F93-B96D-7660-C37CC01E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3" y="4739985"/>
            <a:ext cx="4076700" cy="2118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2C49E-4174-EFF7-3D2D-F15C642A3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4" y="4657801"/>
            <a:ext cx="3462115" cy="2200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69C6E-76A1-DF9F-5102-EF742478AEB2}"/>
              </a:ext>
            </a:extLst>
          </p:cNvPr>
          <p:cNvSpPr txBox="1"/>
          <p:nvPr/>
        </p:nvSpPr>
        <p:spPr>
          <a:xfrm>
            <a:off x="2955018" y="4334296"/>
            <a:ext cx="20288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Dengan notepad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1784D-65EB-459B-5A2E-5369A7896959}"/>
              </a:ext>
            </a:extLst>
          </p:cNvPr>
          <p:cNvSpPr txBox="1"/>
          <p:nvPr/>
        </p:nvSpPr>
        <p:spPr>
          <a:xfrm>
            <a:off x="7515450" y="4370653"/>
            <a:ext cx="20288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Dengan </a:t>
            </a:r>
            <a:r>
              <a:rPr lang="en-US" b="1" dirty="0" err="1">
                <a:solidFill>
                  <a:srgbClr val="FF0000"/>
                </a:solidFill>
              </a:rPr>
              <a:t>VScode</a:t>
            </a:r>
            <a:endParaRPr lang="id-ID" b="1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51D4C3-8C3E-7468-C684-67A2BB4F97BE}"/>
              </a:ext>
            </a:extLst>
          </p:cNvPr>
          <p:cNvCxnSpPr/>
          <p:nvPr/>
        </p:nvCxnSpPr>
        <p:spPr>
          <a:xfrm flipV="1">
            <a:off x="866775" y="4095750"/>
            <a:ext cx="10544952" cy="66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59CC7F-0235-AD6A-0ACB-E880B73B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310" y="2558275"/>
            <a:ext cx="3652640" cy="4029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1614488"/>
            <a:ext cx="9779182" cy="467677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000" dirty="0" err="1"/>
              <a:t>Buat</a:t>
            </a:r>
            <a:r>
              <a:rPr lang="en-US" sz="2000" dirty="0"/>
              <a:t> folder project</a:t>
            </a:r>
          </a:p>
          <a:p>
            <a:pPr marL="457200" indent="-457200">
              <a:buAutoNum type="arabicPeriod"/>
            </a:pPr>
            <a:r>
              <a:rPr lang="en-US" sz="2000" dirty="0"/>
              <a:t>Buka </a:t>
            </a:r>
            <a:r>
              <a:rPr lang="en-US" sz="2000" dirty="0" err="1"/>
              <a:t>vscode</a:t>
            </a:r>
            <a:r>
              <a:rPr lang="en-US" sz="2000" dirty="0"/>
              <a:t> dan file-&gt;open folder 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Buat</a:t>
            </a:r>
            <a:r>
              <a:rPr lang="en-US" sz="2000" dirty="0"/>
              <a:t> file dan folder pada folder project</a:t>
            </a:r>
          </a:p>
          <a:p>
            <a:pPr marL="447675"/>
            <a:r>
              <a:rPr lang="en-US" sz="2000" dirty="0"/>
              <a:t>seperti </a:t>
            </a:r>
            <a:r>
              <a:rPr lang="en-US" sz="2000" dirty="0" err="1"/>
              <a:t>dibawah</a:t>
            </a:r>
            <a:r>
              <a:rPr lang="en-US" sz="2000" dirty="0"/>
              <a:t> ini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073CB32-7F63-1912-AECB-26EC8B9DB901}"/>
              </a:ext>
            </a:extLst>
          </p:cNvPr>
          <p:cNvSpPr txBox="1">
            <a:spLocks/>
          </p:cNvSpPr>
          <p:nvPr/>
        </p:nvSpPr>
        <p:spPr>
          <a:xfrm>
            <a:off x="1081767" y="1062039"/>
            <a:ext cx="7004957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Let's begin..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1BC679-86EA-7BEB-325B-4C25B045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0" t="17143" r="27256" b="47821"/>
          <a:stretch/>
        </p:blipFill>
        <p:spPr>
          <a:xfrm>
            <a:off x="1664417" y="3429000"/>
            <a:ext cx="2585916" cy="1585504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98BC7AA-AD4A-D4A8-7D5F-9FEFB59931BF}"/>
              </a:ext>
            </a:extLst>
          </p:cNvPr>
          <p:cNvSpPr txBox="1">
            <a:spLocks/>
          </p:cNvSpPr>
          <p:nvPr/>
        </p:nvSpPr>
        <p:spPr>
          <a:xfrm>
            <a:off x="7106907" y="2239189"/>
            <a:ext cx="4218318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Kenampakan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folder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berhasil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dibuka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D871F-C566-2386-DFDC-07C3DF65C782}"/>
              </a:ext>
            </a:extLst>
          </p:cNvPr>
          <p:cNvSpPr/>
          <p:nvPr/>
        </p:nvSpPr>
        <p:spPr>
          <a:xfrm>
            <a:off x="7669530" y="3276600"/>
            <a:ext cx="106299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3C745E9-EAF0-F9F1-057F-94AFFA7C7533}"/>
              </a:ext>
            </a:extLst>
          </p:cNvPr>
          <p:cNvCxnSpPr/>
          <p:nvPr/>
        </p:nvCxnSpPr>
        <p:spPr>
          <a:xfrm flipV="1">
            <a:off x="8599170" y="3067050"/>
            <a:ext cx="1455420" cy="209550"/>
          </a:xfrm>
          <a:prstGeom prst="bentConnector3">
            <a:avLst>
              <a:gd name="adj1" fmla="val -13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EA8BA9-7924-3E13-414A-C4E2AC443723}"/>
              </a:ext>
            </a:extLst>
          </p:cNvPr>
          <p:cNvSpPr txBox="1"/>
          <p:nvPr/>
        </p:nvSpPr>
        <p:spPr>
          <a:xfrm>
            <a:off x="10038449" y="2936245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Nama </a:t>
            </a:r>
            <a:r>
              <a:rPr lang="en-US" sz="1100" dirty="0" err="1">
                <a:solidFill>
                  <a:srgbClr val="FF0000"/>
                </a:solidFill>
              </a:rPr>
              <a:t>folde</a:t>
            </a:r>
            <a:r>
              <a:rPr lang="en-US" sz="1100" dirty="0">
                <a:solidFill>
                  <a:srgbClr val="FF0000"/>
                </a:solidFill>
              </a:rPr>
              <a:t> project-</a:t>
            </a:r>
            <a:r>
              <a:rPr lang="en-US" sz="1100" dirty="0" err="1">
                <a:solidFill>
                  <a:srgbClr val="FF0000"/>
                </a:solidFill>
              </a:rPr>
              <a:t>nya</a:t>
            </a:r>
            <a:endParaRPr lang="id-ID" sz="11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60A3DB-8CA7-9D8F-2013-E0B9D1B89239}"/>
              </a:ext>
            </a:extLst>
          </p:cNvPr>
          <p:cNvCxnSpPr/>
          <p:nvPr/>
        </p:nvCxnSpPr>
        <p:spPr>
          <a:xfrm>
            <a:off x="9185910" y="3429000"/>
            <a:ext cx="0" cy="1144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16EBC0-04D3-BA04-B08D-9F0E343CE531}"/>
              </a:ext>
            </a:extLst>
          </p:cNvPr>
          <p:cNvCxnSpPr>
            <a:cxnSpLocks/>
          </p:cNvCxnSpPr>
          <p:nvPr/>
        </p:nvCxnSpPr>
        <p:spPr>
          <a:xfrm>
            <a:off x="9399270" y="3429000"/>
            <a:ext cx="556260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399C9D-D130-6626-0FE4-3A1EF7E29091}"/>
              </a:ext>
            </a:extLst>
          </p:cNvPr>
          <p:cNvSpPr txBox="1"/>
          <p:nvPr/>
        </p:nvSpPr>
        <p:spPr>
          <a:xfrm>
            <a:off x="8599170" y="4494846"/>
            <a:ext cx="1053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Untuk new file</a:t>
            </a:r>
            <a:endParaRPr lang="id-ID" sz="11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F35FC2-7E6A-6545-EED0-A1604DCE5103}"/>
              </a:ext>
            </a:extLst>
          </p:cNvPr>
          <p:cNvSpPr txBox="1"/>
          <p:nvPr/>
        </p:nvSpPr>
        <p:spPr>
          <a:xfrm>
            <a:off x="9811961" y="4144968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Untuk new folder</a:t>
            </a:r>
            <a:endParaRPr lang="id-ID" sz="11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F6D20-D56B-1F25-1C5F-6E463498FB88}"/>
              </a:ext>
            </a:extLst>
          </p:cNvPr>
          <p:cNvSpPr/>
          <p:nvPr/>
        </p:nvSpPr>
        <p:spPr>
          <a:xfrm>
            <a:off x="7234980" y="2876550"/>
            <a:ext cx="343110" cy="321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339E1E-BCB2-11C8-3FE6-7B79890904B8}"/>
              </a:ext>
            </a:extLst>
          </p:cNvPr>
          <p:cNvCxnSpPr>
            <a:stCxn id="29" idx="1"/>
          </p:cNvCxnSpPr>
          <p:nvPr/>
        </p:nvCxnSpPr>
        <p:spPr>
          <a:xfrm flipH="1">
            <a:off x="6812280" y="3037203"/>
            <a:ext cx="422700" cy="488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F718DD-A83B-A645-9A79-AFADB65900CD}"/>
              </a:ext>
            </a:extLst>
          </p:cNvPr>
          <p:cNvSpPr txBox="1"/>
          <p:nvPr/>
        </p:nvSpPr>
        <p:spPr>
          <a:xfrm>
            <a:off x="5564257" y="2989590"/>
            <a:ext cx="1332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Exprole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workspace</a:t>
            </a:r>
            <a:endParaRPr lang="id-ID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9F00E2-D606-9E4F-FB58-7CF9A45C36DC}"/>
              </a:ext>
            </a:extLst>
          </p:cNvPr>
          <p:cNvSpPr/>
          <p:nvPr/>
        </p:nvSpPr>
        <p:spPr>
          <a:xfrm>
            <a:off x="7234980" y="4388316"/>
            <a:ext cx="343110" cy="321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E16A1C-262F-4E23-F389-0F1DCD9F0729}"/>
              </a:ext>
            </a:extLst>
          </p:cNvPr>
          <p:cNvCxnSpPr>
            <a:stCxn id="33" idx="1"/>
          </p:cNvCxnSpPr>
          <p:nvPr/>
        </p:nvCxnSpPr>
        <p:spPr>
          <a:xfrm flipH="1">
            <a:off x="6812280" y="4548969"/>
            <a:ext cx="422700" cy="488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A32AE0-3F2D-45BF-1541-743E4B66522F}"/>
              </a:ext>
            </a:extLst>
          </p:cNvPr>
          <p:cNvSpPr txBox="1"/>
          <p:nvPr/>
        </p:nvSpPr>
        <p:spPr>
          <a:xfrm>
            <a:off x="6053831" y="4490071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extensions</a:t>
            </a:r>
            <a:endParaRPr lang="id-ID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01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presentation" id="{4A1BE7B5-16BB-4EDB-94C0-CDDC43FF64E7}" vid="{7F008C83-F8F9-4FE6-A625-57BD0F4482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C465B7-820B-4DEA-AB4B-5167C1BE90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{C46934E8-2FE9-4BC7-B910-B15DE30829EB}tf45331398_win32</Template>
  <TotalTime>1126</TotalTime>
  <Words>2922</Words>
  <Application>Microsoft Office PowerPoint</Application>
  <PresentationFormat>Widescreen</PresentationFormat>
  <Paragraphs>414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-apple-system</vt:lpstr>
      <vt:lpstr>Arial</vt:lpstr>
      <vt:lpstr>Calibri</vt:lpstr>
      <vt:lpstr>Fira Code</vt:lpstr>
      <vt:lpstr>Open Sans</vt:lpstr>
      <vt:lpstr>poppins</vt:lpstr>
      <vt:lpstr>Söhne</vt:lpstr>
      <vt:lpstr>Tenorite</vt:lpstr>
      <vt:lpstr>Wingdings</vt:lpstr>
      <vt:lpstr>Office Theme</vt:lpstr>
      <vt:lpstr>Introduction WebGIS</vt:lpstr>
      <vt:lpstr>What is WebGIS?</vt:lpstr>
      <vt:lpstr>What is the Web/Website?</vt:lpstr>
      <vt:lpstr>Intoduction Web/Website?</vt:lpstr>
      <vt:lpstr>Intoduction Web/Website?</vt:lpstr>
      <vt:lpstr>What is HTML, CSS, Javascript</vt:lpstr>
      <vt:lpstr>What is HTML, CSS, Javascript</vt:lpstr>
      <vt:lpstr>Basic Web Development</vt:lpstr>
      <vt:lpstr>Basic Web Development</vt:lpstr>
      <vt:lpstr>Basic Web Development</vt:lpstr>
      <vt:lpstr>Basic Web Development</vt:lpstr>
      <vt:lpstr>HTML</vt:lpstr>
      <vt:lpstr>HTML</vt:lpstr>
      <vt:lpstr>HTML</vt:lpstr>
      <vt:lpstr>CSS</vt:lpstr>
      <vt:lpstr>CSS</vt:lpstr>
      <vt:lpstr>CSS</vt:lpstr>
      <vt:lpstr>CSS</vt:lpstr>
      <vt:lpstr>Sumber belajar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WebGIS</dc:title>
  <dc:creator>Who ?</dc:creator>
  <cp:lastModifiedBy>Who ?</cp:lastModifiedBy>
  <cp:revision>227</cp:revision>
  <dcterms:created xsi:type="dcterms:W3CDTF">2023-11-18T12:42:21Z</dcterms:created>
  <dcterms:modified xsi:type="dcterms:W3CDTF">2023-11-20T07:48:19Z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